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92" r:id="rId4"/>
    <p:sldId id="286" r:id="rId5"/>
    <p:sldId id="294" r:id="rId6"/>
    <p:sldId id="277" r:id="rId7"/>
    <p:sldId id="267" r:id="rId8"/>
    <p:sldId id="280" r:id="rId9"/>
    <p:sldId id="276" r:id="rId10"/>
    <p:sldId id="268" r:id="rId11"/>
    <p:sldId id="269" r:id="rId12"/>
    <p:sldId id="285" r:id="rId13"/>
    <p:sldId id="270" r:id="rId14"/>
    <p:sldId id="272" r:id="rId15"/>
    <p:sldId id="295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9FB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A4FF4A-7BFB-48D1-AC8D-2C60299A692C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AC3E8D5-8C48-482C-B6E9-EF095784F2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3E8D5-8C48-482C-B6E9-EF095784F23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830F-2395-4035-8EB6-F4F3C6F6C8CB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4DDB-74E8-4D83-B217-08161B2CBF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5B6A-36A5-4F4A-8611-1AFF37E19532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89CB-78A4-4F3A-8EDE-7892FBECC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6BE0-84F4-48CF-88AB-7176EF489DF9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4671-50E3-48EC-86C0-3D39FCA8CE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B205-31E1-4673-A355-F920F6047B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0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058B-FE18-4958-8216-B399549DE459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A4A-E9F1-4D5A-9293-DE180FF8D1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0DE6-3196-4985-B583-DEC737A2C34F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50AA-5CBB-4586-A1F5-3B00835F96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034C-37CC-48BE-AF80-A05A293CB1AA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7D35-E03D-4CFF-98EB-29B6599E27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7DF5-7361-4150-80B6-987F304223CA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A067-DC55-4FC0-AC4D-0C75AD73F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A45B-C1D6-41E7-A6E5-F120EDAB68AA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9A05-779E-4E56-92C4-EF530E9FD0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6927-75F2-425D-86C2-AB99AE8B2C3E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C140-C11A-4AD1-BEE0-03E4CE34CD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F1A4-23DD-4403-9492-1B7EE3E9691C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BC2E-7890-4CF8-B4EC-6953061C8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F7C7-DE42-42D1-BCD5-22C5EF0C9A44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EE6E-3053-44DC-9426-45B82EB09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rgbClr val="92D050"/>
            </a:gs>
            <a:gs pos="100000">
              <a:schemeClr val="accent2">
                <a:lumMod val="60000"/>
                <a:lumOff val="40000"/>
              </a:schemeClr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635633-6EC1-4C9C-940E-E6274B06666B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AED1C1-1403-43EF-8569-A3B68044B4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17.wmf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ms.megafonnw.ru/data/pictures/pr_event/green/ptrz07_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3714752"/>
            <a:ext cx="577010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«Внимание, дети!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Дорога в школу!»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709829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127000">
              <a:bevelB w="38100" h="38100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ru-RU" sz="6000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ПРОЕКТ </a:t>
            </a:r>
          </a:p>
          <a:p>
            <a:pPr algn="ctr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 правилам дорожного движения</a:t>
            </a:r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14313" y="2928938"/>
          <a:ext cx="1292225" cy="3929062"/>
        </p:xfrm>
        <a:graphic>
          <a:graphicData uri="http://schemas.openxmlformats.org/presentationml/2006/ole">
            <p:oleObj spid="_x0000_s1026" name="Clip" r:id="rId4" imgW="1295640" imgH="3934080" progId="">
              <p:embed/>
            </p:oleObj>
          </a:graphicData>
        </a:graphic>
      </p:graphicFrame>
      <p:pic>
        <p:nvPicPr>
          <p:cNvPr id="7" name="Picture 15" descr="HAPPYBO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1276350"/>
            <a:ext cx="938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Школа ПДД 01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APPY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714625"/>
            <a:ext cx="14747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8094088">
            <a:off x="3408363" y="4310063"/>
            <a:ext cx="985837" cy="166687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81000" y="5934075"/>
            <a:ext cx="876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Пешеходные переходы на Новоизмайловском проспекте, Краснопутиловской, Кубинской и Бассейной улицах оборудованы светофорами.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-214313" y="928688"/>
            <a:ext cx="3000376" cy="3000375"/>
          </a:xfrm>
          <a:prstGeom prst="wedgeEllipseCallout">
            <a:avLst>
              <a:gd name="adj1" fmla="val 35455"/>
              <a:gd name="adj2" fmla="val 592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Переходите  дорогу  только по пешеходному переходу.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Школа ПДД 01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Школа ПДД 013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642938" y="2714625"/>
            <a:ext cx="4286250" cy="2571750"/>
          </a:xfrm>
          <a:prstGeom prst="wedgeEllipseCallout">
            <a:avLst>
              <a:gd name="adj1" fmla="val -41211"/>
              <a:gd name="adj2" fmla="val 630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5" descr="HAPPY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833938"/>
            <a:ext cx="92868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0078820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6357950" y="4857760"/>
            <a:ext cx="1023932" cy="1250275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335756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i="1">
                <a:solidFill>
                  <a:srgbClr val="FF0000"/>
                </a:solidFill>
              </a:rPr>
              <a:t>Категорически запрещено</a:t>
            </a:r>
            <a:r>
              <a:rPr lang="ru-RU" b="1" i="1">
                <a:solidFill>
                  <a:srgbClr val="FF0000"/>
                </a:solidFill>
              </a:rPr>
              <a:t> переходить дорогу на красный свет светофора!!!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1214414" y="1500174"/>
            <a:ext cx="1099410" cy="134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Школа ПДД 00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5775"/>
            <a:ext cx="91440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HAPPY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3"/>
            <a:ext cx="14747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2571750" y="3500438"/>
            <a:ext cx="5929313" cy="2714625"/>
          </a:xfrm>
          <a:prstGeom prst="wedgeEllipseCallout">
            <a:avLst>
              <a:gd name="adj1" fmla="val -72286"/>
              <a:gd name="adj2" fmla="val 17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43250" y="39290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rgbClr val="FF0000"/>
                </a:solidFill>
              </a:rPr>
              <a:t>Переходите дорогу только на </a:t>
            </a:r>
            <a:r>
              <a:rPr lang="ru-RU" sz="2000" b="1" i="1">
                <a:solidFill>
                  <a:srgbClr val="00B050"/>
                </a:solidFill>
              </a:rPr>
              <a:t>зеленый свет светофора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rgbClr val="FF0000"/>
                </a:solidFill>
              </a:rPr>
              <a:t>и с большой осторожностью! Зеленый свет светофора разрешает идти, но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rgbClr val="FF0000"/>
                </a:solidFill>
              </a:rPr>
              <a:t>не гарантирует безопасность!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Картинка 113 из 74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12758" b="-5083"/>
          <a:stretch>
            <a:fillRect/>
          </a:stretch>
        </p:blipFill>
        <p:spPr bwMode="auto">
          <a:xfrm>
            <a:off x="0" y="714375"/>
            <a:ext cx="57086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Школа ПДД 00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7672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APPYBO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333750"/>
            <a:ext cx="17145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285750" y="4214813"/>
            <a:ext cx="5715000" cy="2071687"/>
          </a:xfrm>
          <a:prstGeom prst="wedgeEllipseCallout">
            <a:avLst>
              <a:gd name="adj1" fmla="val 59652"/>
              <a:gd name="adj2" fmla="val 119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4500563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</a:rPr>
              <a:t>Организованные группы детей разрешается водить только по пешеходным переходам и только в сопровождении взрослых.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ьная выноска 9"/>
          <p:cNvSpPr/>
          <p:nvPr/>
        </p:nvSpPr>
        <p:spPr>
          <a:xfrm>
            <a:off x="1357313" y="4071938"/>
            <a:ext cx="7358062" cy="2500312"/>
          </a:xfrm>
          <a:prstGeom prst="wedgeEllipseCallout">
            <a:avLst>
              <a:gd name="adj1" fmla="val -53292"/>
              <a:gd name="adj2" fmla="val -463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79" name="Picture 8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57435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25" y="4143375"/>
            <a:ext cx="557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i="1">
                <a:solidFill>
                  <a:srgbClr val="FF0000"/>
                </a:solidFill>
              </a:rPr>
              <a:t>Не переходите дорогу ни за трамваем, ни перед трамваем, автобусом, найдите ближайший пешеходный переход. Выходить  из  трамвая  нужно только на остановку (на тротуар).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785794"/>
            <a:ext cx="321467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«Обходить автобус спереди  или сзади?»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45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71625"/>
            <a:ext cx="1133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APPY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3"/>
            <a:ext cx="14747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0" y="571500"/>
            <a:ext cx="4572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</a:rPr>
              <a:t>Когда спешишь ты в школу,</a:t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>Опаздываешь очень,</a:t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>А может, и не очень,</a:t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>А может быть, чуть-чуть,</a:t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>Одно ты помнить должен:</a:t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>Средь всех дорог на свете</a:t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>Ты выбирай, конечно,</a:t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>Лишь безопасный путь.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5138" y="2714625"/>
            <a:ext cx="21383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642938" y="4786313"/>
          <a:ext cx="1057275" cy="1295400"/>
        </p:xfrm>
        <a:graphic>
          <a:graphicData uri="http://schemas.openxmlformats.org/presentationml/2006/ole">
            <p:oleObj spid="_x0000_s6146" name="Clip" r:id="rId5" imgW="3212280" imgH="3935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5143500"/>
            <a:ext cx="7712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Желаем вам счастливого пути!</a:t>
            </a:r>
          </a:p>
        </p:txBody>
      </p:sp>
      <p:pic>
        <p:nvPicPr>
          <p:cNvPr id="5" name="Picture 15" descr="HAPPY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14747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2286000" y="785813"/>
            <a:ext cx="6500813" cy="3786187"/>
          </a:xfrm>
          <a:prstGeom prst="wedgeEllipseCallout">
            <a:avLst>
              <a:gd name="adj1" fmla="val -62191"/>
              <a:gd name="adj2" fmla="val -1067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48000" y="1785938"/>
          <a:ext cx="5310188" cy="1981962"/>
        </p:xfrm>
        <a:graphic>
          <a:graphicData uri="http://schemas.openxmlformats.org/drawingml/2006/table">
            <a:tbl>
              <a:tblPr/>
              <a:tblGrid>
                <a:gridCol w="53101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Девиз есть нужный у меня: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«Чтоб проблем не знать,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Правила дорожного движения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Надо с детства соблюдать!»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88" y="0"/>
            <a:ext cx="7286625" cy="3500438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85938" y="714375"/>
            <a:ext cx="52149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Чтоб жить, не зная огорченья,</a:t>
            </a:r>
            <a:br>
              <a:rPr lang="ru-RU" sz="2400" b="1" i="1" dirty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Чтоб бегать, плавать и летать,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Ты должен правила движенья</a:t>
            </a:r>
            <a:br>
              <a:rPr lang="ru-RU" sz="2400" b="1" i="1" dirty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Всегда и всюду соблюдать.</a:t>
            </a: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1000125" y="3929063"/>
          <a:ext cx="785813" cy="2389187"/>
        </p:xfrm>
        <a:graphic>
          <a:graphicData uri="http://schemas.openxmlformats.org/presentationml/2006/ole">
            <p:oleObj spid="_x0000_s2050" name="Clip" r:id="rId3" imgW="1295640" imgH="3934080" progId="">
              <p:embed/>
            </p:oleObj>
          </a:graphicData>
        </a:graphic>
      </p:graphicFrame>
      <p:pic>
        <p:nvPicPr>
          <p:cNvPr id="17412" name="Picture 4" descr="mhtml:file://C:\Users\Test\Documents\ПДД\Запрещающие%20знаки%20дорожного%20движения.mht!http://www.gazu.ru/znaki/images/zn3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2168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mhtml:file://C:\Users\Test\Documents\ПДД\Запрещающие%20знаки%20дорожного%20движения.mht!http://www.gazu.ru/znaki/images/zn3_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214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www.gazu.ru/znaki/images/zn1_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5429250"/>
            <a:ext cx="9032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http://www.gazu.ru/znaki/images/zn1_2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1625" y="3214688"/>
            <a:ext cx="850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http://www.gazu.ru/znaki/images/zn1_2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6938" y="3571875"/>
            <a:ext cx="9858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http://www.gazu.ru/znaki/images/zn4_5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7713" y="514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http://www.gazu.ru/znaki/images/zn5_17_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7188" y="32861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 descr="http://www.gazu.ru/znaki/images/zn5_17_4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50720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http://www.gazu.ru/znaki/images/zn5_15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93063" y="954088"/>
            <a:ext cx="585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6" descr="http://www.gazu.ru/znaki/images/zn1_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127000"/>
            <a:ext cx="7858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ttp://www.gazu.ru/znaki/images/zn4_6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500" y="414337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276600" y="1676400"/>
            <a:ext cx="529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Comic Sans MS" pitchFamily="66" charset="0"/>
              </a:rPr>
              <a:t>Переход дороги в неположенном месте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86125" y="2071688"/>
            <a:ext cx="538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Comic Sans MS" pitchFamily="66" charset="0"/>
              </a:rPr>
              <a:t>Неподчинение сигналам  регулирования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371600" y="4953000"/>
            <a:ext cx="545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Неожиданный выход на проезжую часть </a:t>
            </a:r>
          </a:p>
          <a:p>
            <a:pPr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дороги из-за стоящего транспорта,</a:t>
            </a:r>
          </a:p>
          <a:p>
            <a:pPr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Сооружений, зеленых насаждений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779838" y="2924175"/>
            <a:ext cx="325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Игра на проезжей части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843213" y="3716338"/>
            <a:ext cx="467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Ходьба по проезжей части по </a:t>
            </a:r>
          </a:p>
          <a:p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направлению движения транспорта</a:t>
            </a:r>
          </a:p>
        </p:txBody>
      </p:sp>
      <p:pic>
        <p:nvPicPr>
          <p:cNvPr id="50189" name="Picture 13" descr="HEA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11985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41"/>
          <p:cNvSpPr>
            <a:spLocks noChangeArrowheads="1"/>
          </p:cNvSpPr>
          <p:nvPr/>
        </p:nvSpPr>
        <p:spPr bwMode="auto">
          <a:xfrm>
            <a:off x="1214438" y="260350"/>
            <a:ext cx="6345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Причины несчастных случаев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и аварий на улицах и дорогах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  <p:bldP spid="50183" grpId="0" autoUpdateAnimBg="0"/>
      <p:bldP spid="50184" grpId="0" autoUpdateAnimBg="0"/>
      <p:bldP spid="50186" grpId="0" autoUpdateAnimBg="0"/>
      <p:bldP spid="5018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Школа ПДД 00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10505">
            <a:off x="6091238" y="3279775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00625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0078820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-1809750" y="4214818"/>
            <a:ext cx="1809750" cy="2209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428625"/>
            <a:ext cx="71437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Стой водитель!</a:t>
            </a:r>
            <a:br>
              <a:rPr lang="ru-RU" sz="5400" b="1">
                <a:solidFill>
                  <a:srgbClr val="FF0000"/>
                </a:solidFill>
              </a:rPr>
            </a:br>
            <a:r>
              <a:rPr lang="ru-RU" sz="5400" b="1">
                <a:solidFill>
                  <a:srgbClr val="FF0000"/>
                </a:solidFill>
              </a:rPr>
              <a:t>Видишь, школа! </a:t>
            </a:r>
            <a:r>
              <a:rPr lang="ru-RU" sz="4000" b="1">
                <a:solidFill>
                  <a:srgbClr val="FFFF00"/>
                </a:solidFill>
              </a:rPr>
              <a:t/>
            </a:r>
            <a:br>
              <a:rPr lang="ru-RU" sz="4000" b="1">
                <a:solidFill>
                  <a:srgbClr val="FFFF00"/>
                </a:solidFill>
              </a:rPr>
            </a:br>
            <a:r>
              <a:rPr lang="ru-RU" sz="4000" b="1">
                <a:solidFill>
                  <a:srgbClr val="FFFF00"/>
                </a:solidFill>
              </a:rPr>
              <a:t>Пропусти скорей детей.</a:t>
            </a:r>
            <a:br>
              <a:rPr lang="ru-RU" sz="4000" b="1">
                <a:solidFill>
                  <a:srgbClr val="FFFF00"/>
                </a:solidFill>
              </a:rPr>
            </a:br>
            <a:r>
              <a:rPr lang="ru-RU" sz="4000" b="1">
                <a:solidFill>
                  <a:srgbClr val="FFFF00"/>
                </a:solidFill>
              </a:rPr>
              <a:t>Мамы, папы ждут их дома,</a:t>
            </a:r>
            <a:br>
              <a:rPr lang="ru-RU" sz="4000" b="1">
                <a:solidFill>
                  <a:srgbClr val="FFFF00"/>
                </a:solidFill>
              </a:rPr>
            </a:br>
            <a:r>
              <a:rPr lang="ru-RU" sz="4000" b="1">
                <a:solidFill>
                  <a:srgbClr val="FFFF00"/>
                </a:solidFill>
              </a:rPr>
              <a:t>Надо им бежать быстрей.</a:t>
            </a:r>
            <a:br>
              <a:rPr lang="ru-RU" sz="4000" b="1">
                <a:solidFill>
                  <a:srgbClr val="FFFF00"/>
                </a:solidFill>
              </a:rPr>
            </a:br>
            <a:endParaRPr lang="ru-RU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69 L -0.6599 0.20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69 0.0333 L -0.77795 -0.0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19126 C 0.02014 -0.2019 0.0342 -0.21254 0.03906 -0.21254 C 0.07014 -0.21254 0.10191 -0.04603 0.10191 0.12049 C 0.10191 0.03654 0.11806 -0.04603 0.13299 -0.04603 C 0.14896 -0.04603 0.16424 0.03792 0.16424 0.12049 C 0.16424 0.07909 0.17222 0.03654 0.18021 0.03654 C 0.1882 0.03654 0.19618 0.07793 0.19618 0.12049 C 0.19618 0.09921 0.20018 0.07909 0.20417 0.07909 C 0.20816 0.07909 0.21215 0.10037 0.21215 0.12049 C 0.21215 0.10985 0.21424 0.09921 0.21615 0.09921 C 0.21719 0.09921 0.22014 0.10985 0.22014 0.12049 C 0.22014 0.11517 0.22118 0.10985 0.22222 0.10985 C 0.22222 0.11124 0.22431 0.11517 0.22431 0.12049 C 0.22431 0.11771 0.22431 0.11517 0.22535 0.11517 C 0.22535 0.11656 0.22639 0.11794 0.22639 0.12049 C 0.22639 0.1191 0.22639 0.11771 0.22639 0.11656 C 0.22743 0.11656 0.22743 0.11794 0.22743 0.11933 C 0.22847 0.11933 0.22847 0.11794 0.22847 0.11656 C 0.22952 0.11656 0.22952 0.11794 0.22952 0.11933 " pathEditMode="relative" rAng="0" ptsTypes="fffffffffffffffffff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500063"/>
            <a:ext cx="8429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Запомни!</a:t>
            </a:r>
          </a:p>
          <a:p>
            <a:pPr algn="ctr"/>
            <a:r>
              <a:rPr lang="ru-RU" sz="4400" b="1">
                <a:solidFill>
                  <a:srgbClr val="002060"/>
                </a:solidFill>
              </a:rPr>
              <a:t>Правила, устанавливающие порядок движения на дорогах, действуют также и на прилегающих территориях: во дворах, стоянках, АЗС и т.д.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3643313"/>
          <a:ext cx="1057275" cy="3214687"/>
        </p:xfrm>
        <a:graphic>
          <a:graphicData uri="http://schemas.openxmlformats.org/presentationml/2006/ole">
            <p:oleObj spid="_x0000_s3074" name="Clip" r:id="rId3" imgW="1295640" imgH="3934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Школа ПДД 011.jpg"/>
          <p:cNvPicPr>
            <a:picLocks noGrp="1" noChangeAspect="1"/>
          </p:cNvPicPr>
          <p:nvPr isPhoto="1"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429375" y="2357438"/>
            <a:ext cx="2714625" cy="26431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50" y="2714625"/>
            <a:ext cx="2714625" cy="2786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9935169">
            <a:off x="5186363" y="4795838"/>
            <a:ext cx="1643062" cy="28098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 rot="1474209" flipV="1">
            <a:off x="2941638" y="4764088"/>
            <a:ext cx="1968500" cy="25558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Picture 15" descr="HAPPY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643313"/>
            <a:ext cx="7858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842000"/>
            <a:ext cx="8786813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Внимание! </a:t>
            </a:r>
            <a:r>
              <a:rPr lang="ru-RU" sz="2000" b="1"/>
              <a:t>Это территорию превратили в парковку для машин, приезжающих в автосервис и учреждение, находящееся рядом. Будь осторожен!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Школа ПДД 01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500313" y="642938"/>
            <a:ext cx="600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15" descr="HAPPY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475" y="49863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верх 10"/>
          <p:cNvSpPr/>
          <p:nvPr/>
        </p:nvSpPr>
        <p:spPr>
          <a:xfrm rot="3133953">
            <a:off x="5749132" y="2216944"/>
            <a:ext cx="363537" cy="18510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571500" y="3857625"/>
            <a:ext cx="10082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Здесь расположена станция  скорой помощи. Спецмашины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на достаточно большой  скорости выезжают по этому проезду к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Новоизмайловскому проспекту.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Будьте осторожны!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31452 L -1.66667E-6 -4.34783E-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Школа ПДД 00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1857375" y="4714875"/>
            <a:ext cx="7286625" cy="1928813"/>
          </a:xfrm>
          <a:prstGeom prst="wedgeEllipseCallout">
            <a:avLst>
              <a:gd name="adj1" fmla="val -58855"/>
              <a:gd name="adj2" fmla="val 122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86438" y="1714500"/>
            <a:ext cx="714375" cy="78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5000625"/>
            <a:ext cx="685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</a:rPr>
              <a:t>Переходить дорогу («рукав») нужно только по пешеходному переходу. </a:t>
            </a:r>
          </a:p>
          <a:p>
            <a:pPr algn="ctr"/>
            <a:r>
              <a:rPr lang="ru-RU" b="1" i="1">
                <a:solidFill>
                  <a:srgbClr val="002060"/>
                </a:solidFill>
              </a:rPr>
              <a:t>Но и тут будьте внимательны: из-за припаркованных машин вы можете</a:t>
            </a:r>
          </a:p>
          <a:p>
            <a:pPr algn="ctr"/>
            <a:r>
              <a:rPr lang="ru-RU" b="1" i="1">
                <a:solidFill>
                  <a:srgbClr val="002060"/>
                </a:solidFill>
              </a:rPr>
              <a:t> не заметить  приближающийся транспорт.</a:t>
            </a:r>
          </a:p>
        </p:txBody>
      </p:sp>
      <p:pic>
        <p:nvPicPr>
          <p:cNvPr id="8" name="Picture 15" descr="HAPPY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9863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верх 9"/>
          <p:cNvSpPr/>
          <p:nvPr/>
        </p:nvSpPr>
        <p:spPr>
          <a:xfrm rot="17307030">
            <a:off x="6619875" y="2401888"/>
            <a:ext cx="230187" cy="20716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Школа ПДД 01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 rot="19656857">
            <a:off x="694204" y="3500762"/>
            <a:ext cx="1565713" cy="17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5857875" y="1928813"/>
            <a:ext cx="2357438" cy="2786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" name="Picture 15" descr="HAPPY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986338"/>
            <a:ext cx="10715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1571625" y="4786313"/>
            <a:ext cx="4000500" cy="1643062"/>
          </a:xfrm>
          <a:prstGeom prst="wedgeEllipseCallout">
            <a:avLst>
              <a:gd name="adj1" fmla="val -62454"/>
              <a:gd name="adj2" fmla="val 56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Ограждение – не спортивный снаряд!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688" y="5214938"/>
            <a:ext cx="3305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</a:rPr>
              <a:t>Дорожное ограждение –</a:t>
            </a:r>
          </a:p>
          <a:p>
            <a:r>
              <a:rPr lang="ru-RU" sz="2000" b="1" i="1">
                <a:solidFill>
                  <a:srgbClr val="FF0000"/>
                </a:solidFill>
              </a:rPr>
              <a:t>не спортивный снаряд!</a:t>
            </a:r>
          </a:p>
        </p:txBody>
      </p:sp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1143000" y="0"/>
            <a:ext cx="66436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bg1"/>
                </a:solidFill>
              </a:rPr>
              <a:t>Никогда не переходите дорогу  вне пешеходного перехода – это большой </a:t>
            </a:r>
            <a:r>
              <a:rPr lang="ru-RU" sz="2400" b="1">
                <a:solidFill>
                  <a:srgbClr val="FF0000"/>
                </a:solidFill>
              </a:rPr>
              <a:t>риск для жизни!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942E-6 L 0.30209 -2.22942E-6 C 0.43768 -2.22942E-6 0.60434 -0.04348 0.60434 -0.07863 L 0.60434 -0.1572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311</Words>
  <PresentationFormat>Экран (4:3)</PresentationFormat>
  <Paragraphs>46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</cp:lastModifiedBy>
  <cp:revision>137</cp:revision>
  <dcterms:modified xsi:type="dcterms:W3CDTF">2021-08-26T06:48:39Z</dcterms:modified>
</cp:coreProperties>
</file>