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91" r:id="rId2"/>
    <p:sldId id="256" r:id="rId3"/>
    <p:sldId id="257" r:id="rId4"/>
    <p:sldId id="258" r:id="rId5"/>
    <p:sldId id="259" r:id="rId6"/>
    <p:sldId id="260" r:id="rId7"/>
    <p:sldId id="261" r:id="rId8"/>
    <p:sldId id="300" r:id="rId9"/>
    <p:sldId id="262" r:id="rId10"/>
    <p:sldId id="263" r:id="rId11"/>
    <p:sldId id="264" r:id="rId12"/>
    <p:sldId id="275" r:id="rId13"/>
    <p:sldId id="276" r:id="rId14"/>
    <p:sldId id="280" r:id="rId15"/>
    <p:sldId id="265" r:id="rId16"/>
    <p:sldId id="281" r:id="rId17"/>
    <p:sldId id="274" r:id="rId18"/>
    <p:sldId id="282" r:id="rId19"/>
    <p:sldId id="266" r:id="rId20"/>
    <p:sldId id="283" r:id="rId21"/>
    <p:sldId id="284" r:id="rId22"/>
    <p:sldId id="285" r:id="rId23"/>
    <p:sldId id="292" r:id="rId24"/>
    <p:sldId id="293" r:id="rId25"/>
    <p:sldId id="294" r:id="rId26"/>
    <p:sldId id="295" r:id="rId27"/>
    <p:sldId id="272" r:id="rId28"/>
    <p:sldId id="278" r:id="rId29"/>
    <p:sldId id="279" r:id="rId30"/>
    <p:sldId id="296" r:id="rId31"/>
    <p:sldId id="297" r:id="rId32"/>
    <p:sldId id="298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Rg st="1" end="29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9" autoAdjust="0"/>
  </p:normalViewPr>
  <p:slideViewPr>
    <p:cSldViewPr>
      <p:cViewPr varScale="1">
        <p:scale>
          <a:sx n="70" d="100"/>
          <a:sy n="70" d="100"/>
        </p:scale>
        <p:origin x="-11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B0FA-6C3F-4B0F-AAAF-B87DA6C5901D}" type="datetimeFigureOut">
              <a:rPr lang="ru-RU" smtClean="0"/>
              <a:t>11.12.2014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5977C-E828-4BEA-97FA-6A7789BBAEC1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B0FA-6C3F-4B0F-AAAF-B87DA6C5901D}" type="datetimeFigureOut">
              <a:rPr lang="ru-RU" smtClean="0"/>
              <a:t>11.12.2014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5977C-E828-4BEA-97FA-6A7789BBAE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B0FA-6C3F-4B0F-AAAF-B87DA6C5901D}" type="datetimeFigureOut">
              <a:rPr lang="ru-RU" smtClean="0"/>
              <a:t>11.12.2014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5977C-E828-4BEA-97FA-6A7789BBAE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B0FA-6C3F-4B0F-AAAF-B87DA6C5901D}" type="datetimeFigureOut">
              <a:rPr lang="ru-RU" smtClean="0"/>
              <a:t>11.12.2014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5977C-E828-4BEA-97FA-6A7789BBAE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B0FA-6C3F-4B0F-AAAF-B87DA6C5901D}" type="datetimeFigureOut">
              <a:rPr lang="ru-RU" smtClean="0"/>
              <a:t>11.12.2014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5977C-E828-4BEA-97FA-6A7789BBAEC1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B0FA-6C3F-4B0F-AAAF-B87DA6C5901D}" type="datetimeFigureOut">
              <a:rPr lang="ru-RU" smtClean="0"/>
              <a:t>11.12.2014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5977C-E828-4BEA-97FA-6A7789BBAE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B0FA-6C3F-4B0F-AAAF-B87DA6C5901D}" type="datetimeFigureOut">
              <a:rPr lang="ru-RU" smtClean="0"/>
              <a:t>11.12.2014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5977C-E828-4BEA-97FA-6A7789BBAE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B0FA-6C3F-4B0F-AAAF-B87DA6C5901D}" type="datetimeFigureOut">
              <a:rPr lang="ru-RU" smtClean="0"/>
              <a:t>11.12.2014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5977C-E828-4BEA-97FA-6A7789BBAE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B0FA-6C3F-4B0F-AAAF-B87DA6C5901D}" type="datetimeFigureOut">
              <a:rPr lang="ru-RU" smtClean="0"/>
              <a:t>11.12.2014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5977C-E828-4BEA-97FA-6A7789BBAE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B0FA-6C3F-4B0F-AAAF-B87DA6C5901D}" type="datetimeFigureOut">
              <a:rPr lang="ru-RU" smtClean="0"/>
              <a:t>11.12.2014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5977C-E828-4BEA-97FA-6A7789BBAE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B0FA-6C3F-4B0F-AAAF-B87DA6C5901D}" type="datetimeFigureOut">
              <a:rPr lang="ru-RU" smtClean="0"/>
              <a:t>11.12.2014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895977C-E828-4BEA-97FA-6A7789BBAEC1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B05B0FA-6C3F-4B0F-AAAF-B87DA6C5901D}" type="datetimeFigureOut">
              <a:rPr lang="ru-RU" smtClean="0"/>
              <a:t>11.12.2014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895977C-E828-4BEA-97FA-6A7789BBAEC1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909"/>
            <a:ext cx="9202231" cy="68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6315" y="116632"/>
            <a:ext cx="8229600" cy="4389120"/>
          </a:xfrm>
        </p:spPr>
        <p:txBody>
          <a:bodyPr/>
          <a:lstStyle/>
          <a:p>
            <a:pPr marL="0" indent="0" algn="ctr">
              <a:buNone/>
            </a:pPr>
            <a:endParaRPr lang="ru-RU" b="1" i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ru-RU" b="1" i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b="1" i="1" dirty="0" smtClean="0">
                <a:solidFill>
                  <a:schemeClr val="bg1"/>
                </a:solidFill>
              </a:rPr>
              <a:t>Здравствуй </a:t>
            </a:r>
            <a:r>
              <a:rPr lang="ru-RU" b="1" i="1" dirty="0">
                <a:solidFill>
                  <a:schemeClr val="bg1"/>
                </a:solidFill>
              </a:rPr>
              <a:t>друг! Здравствуй брат! </a:t>
            </a:r>
          </a:p>
          <a:p>
            <a:pPr marL="0" indent="0" algn="ctr">
              <a:buNone/>
            </a:pPr>
            <a:r>
              <a:rPr lang="ru-RU" b="1" i="1" dirty="0">
                <a:solidFill>
                  <a:schemeClr val="bg1"/>
                </a:solidFill>
              </a:rPr>
              <a:t>Нашей встрече каждый рад!</a:t>
            </a:r>
          </a:p>
          <a:p>
            <a:pPr marL="0" indent="0" algn="ctr">
              <a:buNone/>
            </a:pPr>
            <a:r>
              <a:rPr lang="ru-RU" b="1" i="1" dirty="0">
                <a:solidFill>
                  <a:schemeClr val="bg1"/>
                </a:solidFill>
              </a:rPr>
              <a:t>Здравствуй мир, здравствуй век!</a:t>
            </a:r>
          </a:p>
          <a:p>
            <a:pPr marL="0" indent="0" algn="ctr">
              <a:buNone/>
            </a:pPr>
            <a:r>
              <a:rPr lang="ru-RU" b="1" i="1" dirty="0">
                <a:solidFill>
                  <a:schemeClr val="bg1"/>
                </a:solidFill>
              </a:rPr>
              <a:t>Здравствуй, добрый человек!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chemeClr val="bg1"/>
                </a:solidFill>
              </a:rPr>
              <a:t> </a:t>
            </a:r>
          </a:p>
          <a:p>
            <a:endParaRPr lang="ru-RU" b="1" i="1" dirty="0">
              <a:solidFill>
                <a:srgbClr val="C00000"/>
              </a:solidFill>
            </a:endParaRPr>
          </a:p>
          <a:p>
            <a:pPr marL="0" indent="0" algn="r">
              <a:buNone/>
            </a:pPr>
            <a:r>
              <a:rPr lang="ru-RU" b="1" i="1" dirty="0" smtClean="0">
                <a:solidFill>
                  <a:schemeClr val="bg1"/>
                </a:solidFill>
              </a:rPr>
              <a:t>  </a:t>
            </a:r>
            <a:r>
              <a:rPr lang="ru-RU" b="1" i="1" dirty="0">
                <a:solidFill>
                  <a:schemeClr val="bg1"/>
                </a:solidFill>
              </a:rPr>
              <a:t>- Улыбнитесь друг </a:t>
            </a:r>
            <a:r>
              <a:rPr lang="ru-RU" b="1" i="1" dirty="0" smtClean="0">
                <a:solidFill>
                  <a:schemeClr val="bg1"/>
                </a:solidFill>
              </a:rPr>
              <a:t>другу, </a:t>
            </a:r>
            <a:r>
              <a:rPr lang="ru-RU" b="1" i="1" dirty="0">
                <a:solidFill>
                  <a:schemeClr val="bg1"/>
                </a:solidFill>
              </a:rPr>
              <a:t>и мы начнем урок.</a:t>
            </a:r>
          </a:p>
          <a:p>
            <a:endParaRPr lang="ru-RU" dirty="0"/>
          </a:p>
        </p:txBody>
      </p:sp>
      <p:pic>
        <p:nvPicPr>
          <p:cNvPr id="5" name="Исаак_Дунаевский_-_Песня_о_весёлом_ветре_(-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2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7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ВЫВОД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Основной вид движения воды в Океане - волна.</a:t>
            </a:r>
          </a:p>
          <a:p>
            <a:r>
              <a:rPr lang="ru-RU" smtClean="0"/>
              <a:t> Каждая волна состоит из гребня, подошвы, имеет высоту и длину</a:t>
            </a:r>
            <a:r>
              <a:rPr lang="ru-RU" i="1" smtClean="0"/>
              <a:t>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6" name="Шум моря и испанская гитара (инструментал) - вариант №2 - Без названи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6376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69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Задание для команды «Ветер»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27848"/>
          </a:xfrm>
        </p:spPr>
        <p:txBody>
          <a:bodyPr>
            <a:normAutofit/>
          </a:bodyPr>
          <a:lstStyle/>
          <a:p>
            <a:pPr lvl="0"/>
            <a:r>
              <a:rPr lang="ru-RU" sz="3000" dirty="0" smtClean="0"/>
              <a:t>Прочитайте </a:t>
            </a:r>
            <a:r>
              <a:rPr lang="ru-RU" sz="3000" dirty="0"/>
              <a:t>текст учебника на </a:t>
            </a:r>
            <a:r>
              <a:rPr lang="ru-RU" sz="3000" dirty="0" smtClean="0"/>
              <a:t>с.190.</a:t>
            </a:r>
            <a:endParaRPr lang="ru-RU" sz="3000" dirty="0"/>
          </a:p>
          <a:p>
            <a:pPr lvl="0"/>
            <a:r>
              <a:rPr lang="ru-RU" sz="3000" dirty="0" smtClean="0"/>
              <a:t>Ответьте </a:t>
            </a:r>
            <a:r>
              <a:rPr lang="ru-RU" sz="3000" dirty="0"/>
              <a:t>на вопросы:</a:t>
            </a:r>
          </a:p>
          <a:p>
            <a:pPr lvl="0"/>
            <a:r>
              <a:rPr lang="ru-RU" sz="3000" dirty="0"/>
              <a:t>Почему волны называются </a:t>
            </a:r>
            <a:r>
              <a:rPr lang="ru-RU" sz="3000" dirty="0" smtClean="0"/>
              <a:t>ветровыми?</a:t>
            </a:r>
            <a:endParaRPr lang="ru-RU" sz="3000" dirty="0"/>
          </a:p>
          <a:p>
            <a:pPr lvl="0"/>
            <a:r>
              <a:rPr lang="ru-RU" sz="3000" dirty="0" smtClean="0"/>
              <a:t>От </a:t>
            </a:r>
            <a:r>
              <a:rPr lang="ru-RU" sz="3000" dirty="0"/>
              <a:t>чего зависят сила и высота волны? </a:t>
            </a:r>
          </a:p>
          <a:p>
            <a:pPr lvl="0"/>
            <a:r>
              <a:rPr lang="ru-RU" sz="3000" dirty="0" smtClean="0"/>
              <a:t>Назовите ветровые волны. 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270724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40" y="1856893"/>
            <a:ext cx="8640960" cy="4806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8470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4400" dirty="0" smtClean="0"/>
              <a:t>ПОЧЕМУ ВОЛНЫ НАЗЫВАЮТСЯ</a:t>
            </a:r>
            <a:br>
              <a:rPr lang="ru-RU" sz="4400" dirty="0" smtClean="0"/>
            </a:br>
            <a:r>
              <a:rPr lang="ru-RU" sz="4400" dirty="0" smtClean="0"/>
              <a:t>ВЕТРОВЫМИ?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1916832"/>
            <a:ext cx="8194981" cy="21544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Возникают от трения ВЕТРА о воду</a:t>
            </a:r>
          </a:p>
          <a:p>
            <a:pPr algn="ctr"/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145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:\волны в океане\6795642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8892480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/>
              <a:t>От чего зависят сила и высота волны?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2960" y="1988840"/>
            <a:ext cx="8229600" cy="4389120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 smtClean="0"/>
              <a:t>От силы ветра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082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Autofit/>
          </a:bodyPr>
          <a:lstStyle/>
          <a:p>
            <a:r>
              <a:rPr lang="ru-RU" sz="4000" dirty="0" smtClean="0"/>
              <a:t>Назовите ветровые волны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2276872"/>
            <a:ext cx="533884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lvl="0" algn="ctr"/>
            <a:endParaRPr lang="ru-RU" sz="2400" b="1" cap="none" spc="150" dirty="0" smtClean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75" y="1777752"/>
            <a:ext cx="3719579" cy="2789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H:\волны в океане\74965304_Sredi_vol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536" y="1777752"/>
            <a:ext cx="4220756" cy="278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848979" y="1990368"/>
            <a:ext cx="410258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ШТОРМ</a:t>
            </a:r>
            <a:endParaRPr lang="ru-RU" sz="2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437112"/>
            <a:ext cx="3744416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879812" y="4550031"/>
            <a:ext cx="266429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ПРИБОЙ</a:t>
            </a:r>
            <a:endParaRPr lang="ru-RU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7304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Задание для команды «Вулкан»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 smtClean="0"/>
              <a:t>Прочитайте </a:t>
            </a:r>
            <a:r>
              <a:rPr lang="ru-RU" dirty="0"/>
              <a:t>текст учебника на с. </a:t>
            </a:r>
            <a:r>
              <a:rPr lang="ru-RU" dirty="0" smtClean="0"/>
              <a:t>191.</a:t>
            </a:r>
            <a:endParaRPr lang="ru-RU" dirty="0"/>
          </a:p>
          <a:p>
            <a:pPr lvl="0"/>
            <a:r>
              <a:rPr lang="ru-RU" dirty="0"/>
              <a:t>Ответьте на вопросы:</a:t>
            </a:r>
          </a:p>
          <a:p>
            <a:pPr lvl="0"/>
            <a:r>
              <a:rPr lang="ru-RU" dirty="0"/>
              <a:t>В результате чего образуются </a:t>
            </a:r>
            <a:r>
              <a:rPr lang="ru-RU" dirty="0" smtClean="0"/>
              <a:t>цунами?</a:t>
            </a:r>
            <a:endParaRPr lang="ru-RU" dirty="0"/>
          </a:p>
          <a:p>
            <a:pPr lvl="0"/>
            <a:r>
              <a:rPr lang="ru-RU" dirty="0" smtClean="0"/>
              <a:t>Какова скорость </a:t>
            </a:r>
            <a:r>
              <a:rPr lang="ru-RU" dirty="0"/>
              <a:t>волны? </a:t>
            </a:r>
            <a:endParaRPr lang="ru-RU" dirty="0" smtClean="0"/>
          </a:p>
          <a:p>
            <a:pPr lvl="0"/>
            <a:r>
              <a:rPr lang="ru-RU" dirty="0" smtClean="0"/>
              <a:t>Как изменяется высота волны?  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22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/>
              <a:t>В результате чего образуются цунами</a:t>
            </a:r>
            <a:r>
              <a:rPr lang="ru-RU" i="1" dirty="0" smtClean="0"/>
              <a:t>?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:\волны в океане\цунами берег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" y="1916832"/>
            <a:ext cx="9122572" cy="49301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79712" y="1916832"/>
            <a:ext cx="691276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 результате подводных землетрясений</a:t>
            </a:r>
            <a:endParaRPr lang="ru-RU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171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1844824"/>
            <a:ext cx="9073008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Какова скорость волны?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35480"/>
            <a:ext cx="8147248" cy="134950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Скорость волны 400 – 800 км/час.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4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/>
              <a:t>Какова высота волны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H:\волны в океане\волна цунам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09886"/>
            <a:ext cx="8208912" cy="445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2060848"/>
            <a:ext cx="828092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spc="0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ВЫСОТА ВОЛНЫ в океане 1-2 метра</a:t>
            </a:r>
          </a:p>
          <a:p>
            <a:pPr algn="ctr"/>
            <a:r>
              <a:rPr lang="ru-RU" sz="36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Высота волны у берега10-50 метров</a:t>
            </a:r>
            <a:endParaRPr lang="ru-RU" sz="3600" b="1" cap="all" spc="0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12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1143000"/>
          </a:xfrm>
        </p:spPr>
        <p:txBody>
          <a:bodyPr>
            <a:noAutofit/>
          </a:bodyPr>
          <a:lstStyle/>
          <a:p>
            <a:r>
              <a:rPr lang="ru-RU" dirty="0"/>
              <a:t>Задания для команды «Луна»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 smtClean="0"/>
              <a:t>Прочитайте </a:t>
            </a:r>
            <a:r>
              <a:rPr lang="ru-RU" dirty="0"/>
              <a:t>текст учебника на с. 86.</a:t>
            </a:r>
          </a:p>
          <a:p>
            <a:pPr lvl="0"/>
            <a:r>
              <a:rPr lang="ru-RU" dirty="0"/>
              <a:t>Ответьте на вопросы:</a:t>
            </a:r>
          </a:p>
          <a:p>
            <a:pPr lvl="0"/>
            <a:r>
              <a:rPr lang="ru-RU" dirty="0"/>
              <a:t>Что такое приливы и отливы? </a:t>
            </a:r>
          </a:p>
          <a:p>
            <a:pPr lvl="0"/>
            <a:r>
              <a:rPr lang="ru-RU" dirty="0"/>
              <a:t>Какие явления происходят во время приливов и отливов? </a:t>
            </a:r>
          </a:p>
          <a:p>
            <a:pPr lvl="0"/>
            <a:r>
              <a:rPr lang="ru-RU" dirty="0" smtClean="0"/>
              <a:t>Как человек использует энергию приливов и отливов?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093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4000" cy="690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620688"/>
            <a:ext cx="83529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...</a:t>
            </a:r>
            <a:r>
              <a:rPr lang="ru-RU" sz="3600" i="1" dirty="0" smtClean="0">
                <a:solidFill>
                  <a:schemeClr val="bg1"/>
                </a:solidFill>
              </a:rPr>
              <a:t>Клокочет, бушует, волнуется море</a:t>
            </a:r>
          </a:p>
          <a:p>
            <a:r>
              <a:rPr lang="ru-RU" sz="3600" i="1" dirty="0" smtClean="0">
                <a:solidFill>
                  <a:schemeClr val="bg1"/>
                </a:solidFill>
              </a:rPr>
              <a:t>Сердито и грозно, седые валы</a:t>
            </a:r>
          </a:p>
          <a:p>
            <a:r>
              <a:rPr lang="ru-RU" sz="3600" i="1" dirty="0" smtClean="0">
                <a:solidFill>
                  <a:schemeClr val="bg1"/>
                </a:solidFill>
              </a:rPr>
              <a:t>Как вихри летают на буйном просторе</a:t>
            </a:r>
          </a:p>
          <a:p>
            <a:r>
              <a:rPr lang="ru-RU" sz="3600" i="1" dirty="0" smtClean="0">
                <a:solidFill>
                  <a:schemeClr val="bg1"/>
                </a:solidFill>
              </a:rPr>
              <a:t>И силятся сдвинуть крутые скалы.</a:t>
            </a:r>
            <a:endParaRPr lang="ru-RU" sz="3600" i="1" dirty="0">
              <a:solidFill>
                <a:schemeClr val="bg1"/>
              </a:solidFill>
            </a:endParaRPr>
          </a:p>
        </p:txBody>
      </p:sp>
      <p:pic>
        <p:nvPicPr>
          <p:cNvPr id="5" name="Vivaldi - Классика скрипка  (audiopoisk.co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986.6048" end="127688.7333"/>
                  <p14:fade in="250" out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59157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13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6464"/>
            <a:ext cx="91440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/>
              <a:t>Что такое приливы и отливы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2069584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Ритмические поднятия и опускания уровня </a:t>
            </a:r>
          </a:p>
          <a:p>
            <a:pPr marL="0" indent="0" algn="ctr">
              <a:buNone/>
            </a:pPr>
            <a:r>
              <a:rPr lang="ru-RU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океана под действием силы притяжения луны</a:t>
            </a:r>
          </a:p>
          <a:p>
            <a:pPr marL="0" indent="0">
              <a:buNone/>
            </a:pP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96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16832"/>
            <a:ext cx="7992888" cy="4941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Какие явления происходят во время приливов и отливов?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во время прилива вода </a:t>
            </a:r>
            <a:r>
              <a:rPr lang="ru-RU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заходит на сушу,</a:t>
            </a:r>
          </a:p>
          <a:p>
            <a:r>
              <a:rPr lang="ru-RU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ru-RU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во время </a:t>
            </a:r>
            <a:r>
              <a:rPr lang="ru-RU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отлива  осушается полоса дна.</a:t>
            </a:r>
          </a:p>
          <a:p>
            <a:pPr marL="0" indent="0" algn="ctr">
              <a:buNone/>
            </a:pPr>
            <a:endParaRPr lang="ru-RU" sz="2800" dirty="0"/>
          </a:p>
          <a:p>
            <a:pPr marL="0" indent="0" algn="ctr">
              <a:buNone/>
            </a:pPr>
            <a:endParaRPr lang="ru-RU" sz="2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470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/>
              <a:t>Как человек использует энергию приливов и отливов? 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9032"/>
            <a:ext cx="7344816" cy="49955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1916832"/>
            <a:ext cx="907300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Для получения электричества </a:t>
            </a:r>
          </a:p>
          <a:p>
            <a:pPr algn="ctr"/>
            <a:r>
              <a:rPr lang="ru-RU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на приливных электростанциях.</a:t>
            </a:r>
            <a:endParaRPr lang="ru-RU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5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604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368152"/>
          </a:xfrm>
        </p:spPr>
        <p:txBody>
          <a:bodyPr>
            <a:noAutofit/>
          </a:bodyPr>
          <a:lstStyle/>
          <a:p>
            <a:r>
              <a:rPr lang="ru-RU" sz="2400" dirty="0" smtClean="0"/>
              <a:t>Вот </a:t>
            </a:r>
            <a:r>
              <a:rPr lang="ru-RU" sz="2400" dirty="0"/>
              <a:t>идет он к синему морю,</a:t>
            </a:r>
            <a:br>
              <a:rPr lang="ru-RU" sz="2400" dirty="0"/>
            </a:br>
            <a:r>
              <a:rPr lang="ru-RU" sz="2400" dirty="0"/>
              <a:t>Видит, на море черная буря:</a:t>
            </a:r>
            <a:br>
              <a:rPr lang="ru-RU" sz="2400" dirty="0"/>
            </a:br>
            <a:r>
              <a:rPr lang="ru-RU" sz="2400" dirty="0"/>
              <a:t>Так и вздулись сердитые волны,</a:t>
            </a:r>
            <a:br>
              <a:rPr lang="ru-RU" sz="2400" dirty="0"/>
            </a:br>
            <a:r>
              <a:rPr lang="ru-RU" sz="2400" dirty="0"/>
              <a:t>Так и ходят, так воем и воют</a:t>
            </a:r>
            <a:r>
              <a:rPr lang="ru-RU" sz="2400" dirty="0" smtClean="0"/>
              <a:t>.                                       </a:t>
            </a:r>
            <a:r>
              <a:rPr lang="ru-RU" sz="2400" dirty="0" err="1" smtClean="0"/>
              <a:t>А.Пушкин</a:t>
            </a:r>
            <a:endParaRPr lang="ru-RU" sz="24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88840"/>
            <a:ext cx="5976664" cy="47562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92080" y="2035227"/>
            <a:ext cx="37444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Шторм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464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440160"/>
          </a:xfrm>
        </p:spPr>
        <p:txBody>
          <a:bodyPr>
            <a:noAutofit/>
          </a:bodyPr>
          <a:lstStyle/>
          <a:p>
            <a:r>
              <a:rPr lang="ru-RU" sz="2000" dirty="0"/>
              <a:t>«Послышался грохот со стороны океана, и на город обрушился водяной вал, двигавшийся с большой скоростью. Через несколько минут вода отступила, унося разрушенное, и дно океана обнажилось на несколько сот метров. Через 15-20 минут на город снова надвинулась водяная волна, достигавшая 10-метровой высоты…»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ru-RU" dirty="0">
              <a:solidFill>
                <a:srgbClr val="DD4B39"/>
              </a:solidFill>
            </a:endParaRP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87" y="1756968"/>
            <a:ext cx="8406377" cy="484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99992" y="1756968"/>
            <a:ext cx="403244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Цунами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11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«Эти рыбаки живут на берегу моря, могут похвастаться неплохим уловом, но никогда не поднимаются на борт траулера, не садятся в шлюпку, не пользуются даже самой обыкновенной лодкой. Все это сухопутным рыбакам заменяет простая деревенская телега с лошадью. Телеги подкатывают к сетям, рыбаки по лестнице взбираются вверх и собирают улов. Потом телеги, нагруженные рыбой, поворачивают назад от моря. Через несколько часов они сюда вернутся, чтобы собрать новые «приношения»».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365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7704856" cy="501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Приливы и отливы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25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волны в океане\1855k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" y="0"/>
            <a:ext cx="9135157" cy="684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Домашнее задание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Параграф 45 стр. 189-193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29187" y="2967335"/>
            <a:ext cx="7685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Спасибо за внимание!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2681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Анализ урока: Движение воды в океане.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 ЦЕЛИ УРОКА</a:t>
            </a:r>
            <a:endParaRPr lang="ru-RU" dirty="0"/>
          </a:p>
          <a:p>
            <a:r>
              <a:rPr lang="ru-RU" dirty="0" smtClean="0"/>
              <a:t>называть </a:t>
            </a:r>
            <a:r>
              <a:rPr lang="ru-RU" dirty="0"/>
              <a:t>части волны, причины образования волн в океане;</a:t>
            </a:r>
          </a:p>
          <a:p>
            <a:r>
              <a:rPr lang="ru-RU" dirty="0"/>
              <a:t>познакомиться с основными понятиями (ветровые волны, цунами, приливы и отливы)</a:t>
            </a:r>
          </a:p>
          <a:p>
            <a:r>
              <a:rPr lang="ru-RU" dirty="0"/>
              <a:t>сравнивать внешний вид разных по способу образования волн;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690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64096"/>
          </a:xfrm>
        </p:spPr>
        <p:txBody>
          <a:bodyPr/>
          <a:lstStyle/>
          <a:p>
            <a:r>
              <a:rPr lang="ru-RU" b="1" i="1" dirty="0" smtClean="0"/>
              <a:t>ФОРМИРОВАНИЕ УУД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76064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1900" dirty="0"/>
              <a:t>Личностные УУД:</a:t>
            </a:r>
          </a:p>
          <a:p>
            <a:pPr>
              <a:spcBef>
                <a:spcPts val="0"/>
              </a:spcBef>
            </a:pPr>
            <a:r>
              <a:rPr lang="ru-RU" sz="1900" dirty="0"/>
              <a:t>- установление </a:t>
            </a:r>
            <a:r>
              <a:rPr lang="ru-RU" sz="1900" dirty="0" err="1"/>
              <a:t>обучащимися</a:t>
            </a:r>
            <a:r>
              <a:rPr lang="ru-RU" sz="1900" dirty="0"/>
              <a:t> значения результатов своей деятельности для удовлетворения своих потребностей, мотивов, жизненных интересов;</a:t>
            </a:r>
          </a:p>
          <a:p>
            <a:pPr>
              <a:spcBef>
                <a:spcPts val="0"/>
              </a:spcBef>
            </a:pPr>
            <a:r>
              <a:rPr lang="ru-RU" sz="1900" dirty="0"/>
              <a:t>- формирование учебно-познавательного интереса к новому учебному материалу и способам решения новой задачи</a:t>
            </a:r>
            <a:r>
              <a:rPr lang="ru-RU" sz="1900" dirty="0" smtClean="0"/>
              <a:t>.</a:t>
            </a:r>
          </a:p>
          <a:p>
            <a:pPr>
              <a:spcBef>
                <a:spcPts val="0"/>
              </a:spcBef>
            </a:pPr>
            <a:r>
              <a:rPr lang="ru-RU" sz="1900" dirty="0" smtClean="0"/>
              <a:t>Познавательные </a:t>
            </a:r>
            <a:r>
              <a:rPr lang="ru-RU" sz="1900" dirty="0"/>
              <a:t>УУД:</a:t>
            </a:r>
          </a:p>
          <a:p>
            <a:pPr>
              <a:spcBef>
                <a:spcPts val="0"/>
              </a:spcBef>
            </a:pPr>
            <a:r>
              <a:rPr lang="ru-RU" sz="1900" dirty="0"/>
              <a:t>-анализ объектов с выделением существенных и несущественных признаков;</a:t>
            </a:r>
          </a:p>
          <a:p>
            <a:pPr>
              <a:spcBef>
                <a:spcPts val="0"/>
              </a:spcBef>
            </a:pPr>
            <a:r>
              <a:rPr lang="ru-RU" sz="1900" dirty="0"/>
              <a:t>- использование </a:t>
            </a:r>
            <a:r>
              <a:rPr lang="ru-RU" sz="1900" dirty="0" err="1"/>
              <a:t>знако</a:t>
            </a:r>
            <a:r>
              <a:rPr lang="ru-RU" sz="1900" dirty="0"/>
              <a:t>-символических средств и схем для решения поставленных задач.</a:t>
            </a:r>
          </a:p>
          <a:p>
            <a:pPr>
              <a:spcBef>
                <a:spcPts val="0"/>
              </a:spcBef>
            </a:pPr>
            <a:r>
              <a:rPr lang="ru-RU" sz="1900" dirty="0"/>
              <a:t>Коммуникативные УУД:</a:t>
            </a:r>
          </a:p>
          <a:p>
            <a:pPr>
              <a:spcBef>
                <a:spcPts val="0"/>
              </a:spcBef>
            </a:pPr>
            <a:r>
              <a:rPr lang="ru-RU" sz="1900" dirty="0"/>
              <a:t>- адекватное использование коммуникативных, прежде всего речевых, средств для решения различных коммуникативных задач, умение строить монологическое высказывание, владеть диалогической формой коммуникации;</a:t>
            </a:r>
          </a:p>
          <a:p>
            <a:pPr>
              <a:spcBef>
                <a:spcPts val="0"/>
              </a:spcBef>
            </a:pPr>
            <a:r>
              <a:rPr lang="ru-RU" sz="1900" dirty="0"/>
              <a:t>-умение применять правила делового сотрудничества;</a:t>
            </a:r>
          </a:p>
          <a:p>
            <a:pPr>
              <a:spcBef>
                <a:spcPts val="0"/>
              </a:spcBef>
            </a:pPr>
            <a:r>
              <a:rPr lang="ru-RU" sz="1900" dirty="0"/>
              <a:t>-презентовать подготовленную информацию.</a:t>
            </a:r>
          </a:p>
          <a:p>
            <a:pPr>
              <a:spcBef>
                <a:spcPts val="0"/>
              </a:spcBef>
            </a:pPr>
            <a:r>
              <a:rPr lang="ru-RU" sz="1900" dirty="0" smtClean="0"/>
              <a:t>Регулятивные </a:t>
            </a:r>
            <a:r>
              <a:rPr lang="ru-RU" sz="1900" dirty="0"/>
              <a:t>УУД:</a:t>
            </a:r>
          </a:p>
          <a:p>
            <a:pPr>
              <a:spcBef>
                <a:spcPts val="0"/>
              </a:spcBef>
            </a:pPr>
            <a:r>
              <a:rPr lang="ru-RU" sz="1900" dirty="0"/>
              <a:t>- планирование учебного сотрудничества- определение цели, функций участников, способов взаимодействия.</a:t>
            </a:r>
          </a:p>
          <a:p>
            <a:pPr>
              <a:spcBef>
                <a:spcPts val="0"/>
              </a:spcBef>
            </a:pPr>
            <a:endParaRPr lang="ru-RU" sz="1900" dirty="0"/>
          </a:p>
        </p:txBody>
      </p:sp>
    </p:spTree>
    <p:extLst>
      <p:ext uri="{BB962C8B-B14F-4D97-AF65-F5344CB8AC3E}">
        <p14:creationId xmlns:p14="http://schemas.microsoft.com/office/powerpoint/2010/main" val="428329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188640"/>
            <a:ext cx="86409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 smtClean="0"/>
              <a:t>Смотрите, смотрите - как грудью  могучей</a:t>
            </a:r>
          </a:p>
          <a:p>
            <a:r>
              <a:rPr lang="ru-RU" sz="3200" i="1" dirty="0" smtClean="0"/>
              <a:t>Они, разъяренные, бьют в берега!</a:t>
            </a:r>
          </a:p>
          <a:p>
            <a:r>
              <a:rPr lang="ru-RU" sz="3200" i="1" dirty="0" smtClean="0"/>
              <a:t>Но вот на средину отхлынули тучей,</a:t>
            </a:r>
          </a:p>
          <a:p>
            <a:r>
              <a:rPr lang="ru-RU" sz="3200" i="1" dirty="0" smtClean="0"/>
              <a:t>Как будто заслышав призванье врага.</a:t>
            </a:r>
            <a:endParaRPr lang="ru-RU" sz="3200" i="1" dirty="0"/>
          </a:p>
        </p:txBody>
      </p:sp>
      <p:pic>
        <p:nvPicPr>
          <p:cNvPr id="2" name="Vivaldi - Классика скрипка  (audiopoisk.co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595.4688" end="110499.862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79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507288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34045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229600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34515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24745"/>
            <a:ext cx="822960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0400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9" y="1602"/>
            <a:ext cx="9180512" cy="685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260648"/>
            <a:ext cx="82089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Как будто меж ними затеялась ссора -</a:t>
            </a:r>
          </a:p>
          <a:p>
            <a:r>
              <a:rPr lang="ru-RU" sz="3200" dirty="0" smtClean="0"/>
              <a:t>Ревут ураганом, громами гремят,</a:t>
            </a:r>
          </a:p>
          <a:p>
            <a:r>
              <a:rPr lang="ru-RU" sz="3200" dirty="0" smtClean="0"/>
              <a:t>Понять невозможно их чудного хора,</a:t>
            </a:r>
          </a:p>
          <a:p>
            <a:r>
              <a:rPr lang="ru-RU" sz="3200" dirty="0" smtClean="0"/>
              <a:t>Но, кажется, что-то они говорят…</a:t>
            </a:r>
            <a:endParaRPr lang="ru-RU" sz="3200" dirty="0"/>
          </a:p>
        </p:txBody>
      </p:sp>
      <p:pic>
        <p:nvPicPr>
          <p:cNvPr id="2" name="Vivaldi - Классика скрипка  (audiopoisk.co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257.6704" end="95766.544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52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4400" i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ТЕМА: ДВИЖЕНИЕ ВОДЫ В ОКЕАНЕ. ВОЛНЫ.</a:t>
            </a:r>
            <a:endParaRPr lang="ru-RU" sz="4400" i="1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1419" y="1935163"/>
            <a:ext cx="6641161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975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latin typeface="Arial Black" panose="020B0A04020102020204" pitchFamily="34" charset="0"/>
              </a:rPr>
              <a:t>Цели урока:</a:t>
            </a:r>
            <a:endParaRPr lang="ru-RU" i="1" dirty="0">
              <a:latin typeface="Arial Black" panose="020B0A04020102020204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у</a:t>
            </a:r>
            <a:r>
              <a:rPr lang="ru-RU" dirty="0" smtClean="0"/>
              <a:t>меть определять </a:t>
            </a:r>
            <a:r>
              <a:rPr lang="ru-RU" dirty="0"/>
              <a:t>части волны, причины образования волн в океане</a:t>
            </a:r>
            <a:r>
              <a:rPr lang="ru-RU" dirty="0" smtClean="0"/>
              <a:t>;</a:t>
            </a:r>
          </a:p>
          <a:p>
            <a:r>
              <a:rPr lang="ru-RU" dirty="0"/>
              <a:t>познакомиться с основными понятиями (ветровые волны, цунами, приливы и отливы)</a:t>
            </a:r>
          </a:p>
          <a:p>
            <a:pPr lvl="0"/>
            <a:r>
              <a:rPr lang="ru-RU" dirty="0" smtClean="0"/>
              <a:t>сравнивать </a:t>
            </a:r>
            <a:r>
              <a:rPr lang="ru-RU" dirty="0"/>
              <a:t>внешний вид разных по способу образования </a:t>
            </a:r>
            <a:r>
              <a:rPr lang="ru-RU" dirty="0" smtClean="0"/>
              <a:t>волн;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753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latin typeface="Arial Black" panose="020B0A04020102020204" pitchFamily="34" charset="0"/>
              </a:rPr>
              <a:t>СТРОЕНИЕ ВОЛНЫ</a:t>
            </a:r>
            <a:endParaRPr lang="ru-RU" i="1" dirty="0">
              <a:latin typeface="Arial Black" panose="020B0A04020102020204" pitchFamily="34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20123"/>
            <a:ext cx="8712968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436096" y="4221088"/>
            <a:ext cx="2203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ГРЕБЕНЬ</a:t>
            </a:r>
            <a:r>
              <a:rPr lang="ru-RU" dirty="0" smtClean="0"/>
              <a:t> </a:t>
            </a:r>
            <a:r>
              <a:rPr lang="ru-RU" b="1" dirty="0" smtClean="0"/>
              <a:t>ВОЛНЫ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4149080"/>
            <a:ext cx="2203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ГРЕБЕНЬ</a:t>
            </a:r>
            <a:r>
              <a:rPr lang="ru-RU" dirty="0" smtClean="0"/>
              <a:t> </a:t>
            </a:r>
            <a:r>
              <a:rPr lang="ru-RU" b="1" dirty="0" smtClean="0"/>
              <a:t>ВОЛНЫ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63888" y="5733256"/>
            <a:ext cx="1463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ПОДОШВА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515608" y="6237312"/>
            <a:ext cx="2036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ДЛИНА</a:t>
            </a:r>
            <a:r>
              <a:rPr lang="ru-RU" dirty="0" smtClean="0"/>
              <a:t> </a:t>
            </a:r>
            <a:r>
              <a:rPr lang="ru-RU" b="1" dirty="0" smtClean="0"/>
              <a:t>ВОЛНЫ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841184" y="5086925"/>
            <a:ext cx="1565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ВЫСОТА</a:t>
            </a:r>
          </a:p>
          <a:p>
            <a:r>
              <a:rPr lang="ru-RU" b="1" dirty="0" smtClean="0"/>
              <a:t>ВОЛНЫ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417639" y="4904714"/>
            <a:ext cx="105830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СКЛОН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706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i="1" dirty="0" smtClean="0">
                <a:latin typeface="Arial Black" panose="020B0A04020102020204" pitchFamily="34" charset="0"/>
              </a:rPr>
              <a:t>Волны – это колебательные движения воды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Глубинные </a:t>
            </a:r>
          </a:p>
          <a:p>
            <a:r>
              <a:rPr lang="ru-RU" dirty="0" smtClean="0"/>
              <a:t>Поверхностные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652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latin typeface="Arial Black" panose="020B0A04020102020204" pitchFamily="34" charset="0"/>
              </a:rPr>
              <a:t>ПРИЧИНЫ ОБРАЗОВАНИЯ ВОЛН</a:t>
            </a:r>
            <a:endParaRPr lang="ru-RU" i="1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ВЕТЕР</a:t>
            </a:r>
          </a:p>
          <a:p>
            <a:r>
              <a:rPr lang="ru-RU" dirty="0" smtClean="0"/>
              <a:t>ПОДВОДНЫЕ ЗЕМЛЕТРЯСЕНИЯ</a:t>
            </a:r>
          </a:p>
          <a:p>
            <a:r>
              <a:rPr lang="ru-RU" dirty="0" smtClean="0"/>
              <a:t>ЛУНА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088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672</TotalTime>
  <Words>751</Words>
  <Application>Microsoft Office PowerPoint</Application>
  <PresentationFormat>Экран (4:3)</PresentationFormat>
  <Paragraphs>116</Paragraphs>
  <Slides>32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 ТЕМА: ДВИЖЕНИЕ ВОДЫ В ОКЕАНЕ. ВОЛНЫ.</vt:lpstr>
      <vt:lpstr>Цели урока:</vt:lpstr>
      <vt:lpstr>СТРОЕНИЕ ВОЛНЫ</vt:lpstr>
      <vt:lpstr>Волны – это колебательные движения воды</vt:lpstr>
      <vt:lpstr>ПРИЧИНЫ ОБРАЗОВАНИЯ ВОЛН</vt:lpstr>
      <vt:lpstr>ВЫВОД</vt:lpstr>
      <vt:lpstr>Задание для команды «Ветер» </vt:lpstr>
      <vt:lpstr>                    ПОЧЕМУ ВОЛНЫ НАЗЫВАЮТСЯ ВЕТРОВЫМИ? </vt:lpstr>
      <vt:lpstr>От чего зависят сила и высота волны?  </vt:lpstr>
      <vt:lpstr>Назовите ветровые волны</vt:lpstr>
      <vt:lpstr>Задание для команды «Вулкан» </vt:lpstr>
      <vt:lpstr>В результате чего образуются цунами?</vt:lpstr>
      <vt:lpstr>Какова скорость волны?</vt:lpstr>
      <vt:lpstr>Какова высота волны?</vt:lpstr>
      <vt:lpstr>Задания для команды «Луна» </vt:lpstr>
      <vt:lpstr>Что такое приливы и отливы?</vt:lpstr>
      <vt:lpstr>Какие явления происходят во время приливов и отливов? </vt:lpstr>
      <vt:lpstr>Как человек использует энергию приливов и отливов? </vt:lpstr>
      <vt:lpstr>Вот идет он к синему морю, Видит, на море черная буря: Так и вздулись сердитые волны, Так и ходят, так воем и воют.                                       А.Пушкин</vt:lpstr>
      <vt:lpstr>«Послышался грохот со стороны океана, и на город обрушился водяной вал, двигавшийся с большой скоростью. Через несколько минут вода отступила, унося разрушенное, и дно океана обнажилось на несколько сот метров. Через 15-20 минут на город снова надвинулась водяная волна, достигавшая 10-метровой высоты…»</vt:lpstr>
      <vt:lpstr>Презентация PowerPoint</vt:lpstr>
      <vt:lpstr>Приливы и отливы</vt:lpstr>
      <vt:lpstr>Домашнее задание</vt:lpstr>
      <vt:lpstr>Анализ урока: Движение воды в океане.</vt:lpstr>
      <vt:lpstr>ФОРМИРОВАНИЕ УУД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</dc:creator>
  <cp:lastModifiedBy>учитель4</cp:lastModifiedBy>
  <cp:revision>67</cp:revision>
  <dcterms:created xsi:type="dcterms:W3CDTF">2014-12-02T01:42:46Z</dcterms:created>
  <dcterms:modified xsi:type="dcterms:W3CDTF">2014-12-11T07:56:36Z</dcterms:modified>
</cp:coreProperties>
</file>