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7" r:id="rId2"/>
    <p:sldId id="296" r:id="rId3"/>
    <p:sldId id="294" r:id="rId4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49E"/>
    <a:srgbClr val="085AF1"/>
    <a:srgbClr val="0066FF"/>
    <a:srgbClr val="000099"/>
    <a:srgbClr val="C00000"/>
    <a:srgbClr val="88111B"/>
    <a:srgbClr val="FF9999"/>
    <a:srgbClr val="199F4F"/>
    <a:srgbClr val="FF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7640" autoAdjust="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5825"/>
          </a:xfrm>
          <a:prstGeom prst="rect">
            <a:avLst/>
          </a:prstGeom>
        </p:spPr>
        <p:txBody>
          <a:bodyPr vert="horz" lIns="90798" tIns="45398" rIns="90798" bIns="453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5825"/>
          </a:xfrm>
          <a:prstGeom prst="rect">
            <a:avLst/>
          </a:prstGeom>
        </p:spPr>
        <p:txBody>
          <a:bodyPr vert="horz" lIns="90798" tIns="45398" rIns="90798" bIns="45398" rtlCol="0"/>
          <a:lstStyle>
            <a:lvl1pPr algn="r">
              <a:defRPr sz="1200"/>
            </a:lvl1pPr>
          </a:lstStyle>
          <a:p>
            <a:fld id="{0348D080-BFC2-4F6D-8339-0B8069AE3B9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8" tIns="45398" rIns="90798" bIns="453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4"/>
            <a:ext cx="5408930" cy="3891111"/>
          </a:xfrm>
          <a:prstGeom prst="rect">
            <a:avLst/>
          </a:prstGeom>
        </p:spPr>
        <p:txBody>
          <a:bodyPr vert="horz" lIns="90798" tIns="45398" rIns="90798" bIns="453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5"/>
            <a:ext cx="2929837" cy="495824"/>
          </a:xfrm>
          <a:prstGeom prst="rect">
            <a:avLst/>
          </a:prstGeom>
        </p:spPr>
        <p:txBody>
          <a:bodyPr vert="horz" lIns="90798" tIns="45398" rIns="90798" bIns="453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5"/>
            <a:ext cx="2929837" cy="495824"/>
          </a:xfrm>
          <a:prstGeom prst="rect">
            <a:avLst/>
          </a:prstGeom>
        </p:spPr>
        <p:txBody>
          <a:bodyPr vert="horz" lIns="90798" tIns="45398" rIns="90798" bIns="45398" rtlCol="0" anchor="b"/>
          <a:lstStyle>
            <a:lvl1pPr algn="r">
              <a:defRPr sz="1200"/>
            </a:lvl1pPr>
          </a:lstStyle>
          <a:p>
            <a:fld id="{FBCD0EE9-0106-47EF-BB75-BDB4230B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4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563" indent="-2844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789" indent="-2275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905" indent="-2275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022" indent="-2275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137" indent="-227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253" indent="-227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367" indent="-227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8484" indent="-227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74B6D7-1C00-40DD-9172-B99C3DF9030E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563" indent="-2844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789" indent="-2275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905" indent="-2275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022" indent="-2275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137" indent="-227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253" indent="-227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367" indent="-227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8484" indent="-227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74B6D7-1C00-40DD-9172-B99C3DF9030E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3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B0F5-DCC8-479E-8FB1-B4B4B9E6A778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E541-903D-49AC-BCDB-7068DF7C5CD5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9630-597C-4BFC-A5F3-31A77039A29D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68C8-90CD-4407-B7B1-931C2331C91E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8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384-1E35-45D2-8BA8-4F541F45755D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8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EF0C-9724-4C59-A637-F5EC04134902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8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E44-540E-4F6E-ACEA-0E4A2B2DB968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4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CC6-0198-45C0-8752-382A5D2F6D09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9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520-A071-4921-A002-CFAB7F4F6169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0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A1FC-BBEB-4CBD-81F4-B869E4C51C5A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1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0A21-100E-49B1-84BE-DE33DB80B950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0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501-9C43-410A-930B-B6D8967B85FE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E451C-C62E-4DAC-9019-EDEBEB53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9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0" descr="https://kirov-portal.ru/upload/original/news/808/808adf6d29bcd4ae4d8ac2674b9e38c7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6387" name="Группа 58"/>
          <p:cNvGrpSpPr>
            <a:grpSpLocks/>
          </p:cNvGrpSpPr>
          <p:nvPr/>
        </p:nvGrpSpPr>
        <p:grpSpPr bwMode="auto">
          <a:xfrm>
            <a:off x="103798" y="106363"/>
            <a:ext cx="11828463" cy="6751637"/>
            <a:chOff x="-31114" y="-5139"/>
            <a:chExt cx="9175115" cy="7067696"/>
          </a:xfrm>
        </p:grpSpPr>
        <p:sp>
          <p:nvSpPr>
            <p:cNvPr id="45" name="Прямоугольник 23"/>
            <p:cNvSpPr/>
            <p:nvPr/>
          </p:nvSpPr>
          <p:spPr>
            <a:xfrm>
              <a:off x="3095395" y="4832"/>
              <a:ext cx="6016590" cy="767174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Юго-Западное управление                                                         министерства образования и науки Самарской области</a:t>
              </a:r>
              <a:endPara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389" name="Группа 57"/>
            <p:cNvGrpSpPr>
              <a:grpSpLocks/>
            </p:cNvGrpSpPr>
            <p:nvPr/>
          </p:nvGrpSpPr>
          <p:grpSpPr bwMode="auto">
            <a:xfrm>
              <a:off x="-31114" y="-5139"/>
              <a:ext cx="9175115" cy="7067696"/>
              <a:chOff x="-31114" y="-5139"/>
              <a:chExt cx="9175115" cy="7067696"/>
            </a:xfrm>
          </p:grpSpPr>
          <p:sp>
            <p:nvSpPr>
              <p:cNvPr id="47" name="Блок-схема: процесс 46"/>
              <p:cNvSpPr/>
              <p:nvPr/>
            </p:nvSpPr>
            <p:spPr>
              <a:xfrm>
                <a:off x="-31114" y="6883081"/>
                <a:ext cx="9143099" cy="1794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391" name="Группа 29"/>
              <p:cNvGrpSpPr>
                <a:grpSpLocks/>
              </p:cNvGrpSpPr>
              <p:nvPr/>
            </p:nvGrpSpPr>
            <p:grpSpPr bwMode="auto">
              <a:xfrm>
                <a:off x="14922" y="-5139"/>
                <a:ext cx="9129079" cy="754680"/>
                <a:chOff x="-9252" y="1397978"/>
                <a:chExt cx="9187760" cy="1300720"/>
              </a:xfrm>
            </p:grpSpPr>
            <p:sp>
              <p:nvSpPr>
                <p:cNvPr id="49" name="Полилиния 48"/>
                <p:cNvSpPr/>
                <p:nvPr/>
              </p:nvSpPr>
              <p:spPr>
                <a:xfrm>
                  <a:off x="2886536" y="1415163"/>
                  <a:ext cx="503159" cy="12287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>
                  <a:off x="3389695" y="1397978"/>
                  <a:ext cx="5788813" cy="97383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>
                  <a:off x="-9729" y="2600942"/>
                  <a:ext cx="2896265" cy="9738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0" name="TextBox 19"/>
          <p:cNvSpPr txBox="1"/>
          <p:nvPr/>
        </p:nvSpPr>
        <p:spPr>
          <a:xfrm>
            <a:off x="7750628" y="8487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3814" y="2348936"/>
            <a:ext cx="10381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сдаче норм ВФСК ГТО                                                                 и присвоении спортивных разрядов 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284177" y="5856627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06.04.2023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791" y="3819550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6" name="Picture 2" descr="Абитуриенты. Битва за баллы: претендентам на золотой значок ГТО нужно сдать  нормативы до 30 марта - Досту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1" y="2250831"/>
            <a:ext cx="1336827" cy="13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4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131480"/>
            <a:ext cx="11876155" cy="6726520"/>
            <a:chOff x="-1497125" y="32699"/>
            <a:chExt cx="10544121" cy="7255499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2602381" y="105332"/>
              <a:ext cx="6444615" cy="660258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alt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ИЗМЕНЕНИЯ ВФСК «ГТО»</a:t>
              </a:r>
              <a:endParaRPr lang="ru-RU" alt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-1497125" y="32699"/>
              <a:ext cx="10544121" cy="7255499"/>
              <a:chOff x="-1497125" y="32699"/>
              <a:chExt cx="10544121" cy="7255499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-1497125" y="7249367"/>
                <a:ext cx="10544121" cy="38831"/>
              </a:xfrm>
              <a:prstGeom prst="flowChartProcess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-523633" y="32699"/>
                <a:ext cx="9570629" cy="832969"/>
                <a:chOff x="-551270" y="1463194"/>
                <a:chExt cx="9632149" cy="1435654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2534518" y="1483774"/>
                  <a:ext cx="503243" cy="1230073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037760" y="1463194"/>
                  <a:ext cx="6043119" cy="159585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551270" y="2713847"/>
                  <a:ext cx="3085788" cy="185001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567886" y="6499077"/>
            <a:ext cx="556277" cy="365125"/>
          </a:xfrm>
        </p:spPr>
        <p:txBody>
          <a:bodyPr/>
          <a:lstStyle/>
          <a:p>
            <a:fld id="{514E451C-C62E-4DAC-9019-EDEBEB5378AE}" type="slidenum">
              <a:rPr lang="ru-RU" sz="1800" b="1" smtClean="0">
                <a:solidFill>
                  <a:schemeClr val="tx1"/>
                </a:solidFill>
              </a:rPr>
              <a:pPr/>
              <a:t>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486" y="909356"/>
            <a:ext cx="10409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Постановление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Правительства Российской Федерации от 17.01.2023 № 33 "О внесении изменения в Положение о Всероссийском физкультурно-спортивном комплексе "Готов к труду и обороне" (ГТО)"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" name="Содержимое 3" descr="Get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235" y="1601262"/>
            <a:ext cx="3814066" cy="5073298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206" name="Содержимое 4" descr="oNCPUcKwqo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7698" y="1557309"/>
            <a:ext cx="6943103" cy="40139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025735" y="5446838"/>
            <a:ext cx="79421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500" b="1" dirty="0"/>
              <a:t>Количество возрастных ступеней Всероссийского физкультурно-спортивного комплекса «Готов к труду и обороне» (ГТО</a:t>
            </a:r>
            <a:r>
              <a:rPr lang="ru-RU" sz="1500" b="1" dirty="0" smtClean="0"/>
              <a:t>)</a:t>
            </a:r>
            <a:r>
              <a:rPr lang="ru-RU" sz="1500" b="1" dirty="0"/>
              <a:t> </a:t>
            </a:r>
            <a:r>
              <a:rPr lang="ru-RU" sz="1500" b="1" dirty="0" smtClean="0"/>
              <a:t>увеличивается </a:t>
            </a:r>
            <a:r>
              <a:rPr lang="ru-RU" sz="1500" b="1" dirty="0"/>
              <a:t>с 11 возрастных ступеней до 18.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500" b="1" dirty="0" smtClean="0"/>
              <a:t>У </a:t>
            </a:r>
            <a:r>
              <a:rPr lang="ru-RU" sz="1500" b="1" dirty="0"/>
              <a:t>детей и подростков  младше 19 лет шаг установлен в два года. </a:t>
            </a:r>
            <a:r>
              <a:rPr lang="ru-RU" sz="1500" b="1" dirty="0" smtClean="0"/>
              <a:t>С </a:t>
            </a:r>
            <a:r>
              <a:rPr lang="ru-RU" sz="1500" b="1" dirty="0"/>
              <a:t>20 лет величина шага увеличится с двух до </a:t>
            </a:r>
            <a:r>
              <a:rPr lang="ru-RU" sz="1500" b="1" dirty="0" smtClean="0"/>
              <a:t>пяти лет.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500" b="1" dirty="0" smtClean="0"/>
              <a:t>  Изменения вступают в силу  с </a:t>
            </a:r>
            <a:r>
              <a:rPr lang="ru-RU" sz="1500" b="1" dirty="0"/>
              <a:t>23 марта 2023 </a:t>
            </a:r>
            <a:r>
              <a:rPr lang="ru-RU" sz="1500" b="1" dirty="0" smtClean="0"/>
              <a:t>года.</a:t>
            </a:r>
            <a:endParaRPr lang="ru-RU" sz="1500" b="1" dirty="0"/>
          </a:p>
        </p:txBody>
      </p:sp>
      <p:pic>
        <p:nvPicPr>
          <p:cNvPr id="177" name="Picture 2" descr="Абитуриенты. Битва за баллы: претендентам на золотой значок ГТО нужно сдать  нормативы до 30 марта - Досту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5" y="8894"/>
            <a:ext cx="936787" cy="9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131480"/>
            <a:ext cx="11876155" cy="6726520"/>
            <a:chOff x="-1497125" y="32699"/>
            <a:chExt cx="10544121" cy="7255499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2602381" y="105332"/>
              <a:ext cx="6444615" cy="660258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alt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ПРИСВОЕНИЕ СПОРТИВНЫХ  РАЗРЯДОВ</a:t>
              </a:r>
              <a:endParaRPr lang="ru-RU" alt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-1497125" y="32699"/>
              <a:ext cx="10544121" cy="7255499"/>
              <a:chOff x="-1497125" y="32699"/>
              <a:chExt cx="10544121" cy="7255499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-1497125" y="7249367"/>
                <a:ext cx="10544121" cy="38831"/>
              </a:xfrm>
              <a:prstGeom prst="flowChartProcess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-523633" y="32699"/>
                <a:ext cx="9570629" cy="832969"/>
                <a:chOff x="-551270" y="1463194"/>
                <a:chExt cx="9632149" cy="1435654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2534518" y="1483774"/>
                  <a:ext cx="503243" cy="1230073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037760" y="1463194"/>
                  <a:ext cx="6043119" cy="159585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551270" y="2713847"/>
                  <a:ext cx="3085788" cy="185001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257646" y="6369386"/>
            <a:ext cx="2743200" cy="365125"/>
          </a:xfrm>
        </p:spPr>
        <p:txBody>
          <a:bodyPr/>
          <a:lstStyle/>
          <a:p>
            <a:fld id="{514E451C-C62E-4DAC-9019-EDEBEB5378AE}" type="slidenum">
              <a:rPr lang="ru-RU" sz="1800" b="1" smtClean="0">
                <a:solidFill>
                  <a:schemeClr val="tx1"/>
                </a:solidFill>
              </a:rPr>
              <a:pPr/>
              <a:t>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773269" y="776175"/>
            <a:ext cx="446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25091" y="1138232"/>
            <a:ext cx="5548139" cy="138819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1400" b="1" dirty="0"/>
              <a:t>Нормативные документы: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400" dirty="0"/>
              <a:t> 1. Федеральный закон Российской Федерации от 04.12.2007 № 329-ФЗ «О физической культуре и спорте в Российской Федерации»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400" dirty="0"/>
              <a:t>2. Положение о Единой всероссийской спортивной классификации, приказ Минспорта России от 20.02.2017 № 108 (в редакции от 01.06.2021 № 370)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225091" y="2681459"/>
            <a:ext cx="5548139" cy="16004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1400" b="1" dirty="0"/>
              <a:t>Общие положения Единой всероссийской спортивной классификации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400" dirty="0"/>
              <a:t>Спортивные разряды присваиваются гражданам Российской Федерации по итогам выступлений на официальных спортивных соревнованиях или физкультурных мероприятиях.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400" dirty="0"/>
              <a:t>Срок действия I спортивного разряда и ниже - 2 года, срок действия спортивного разряда «Кандидат в мастера спорта России» - 3 года. </a:t>
            </a:r>
          </a:p>
        </p:txBody>
      </p:sp>
      <p:pic>
        <p:nvPicPr>
          <p:cNvPr id="4098" name="Picture 2" descr="C:\Users\3\Downloads\Hp3wkbj4m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345" y="4477251"/>
            <a:ext cx="2801965" cy="18661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4750" y="1174818"/>
            <a:ext cx="2907824" cy="187423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25090" y="4436932"/>
            <a:ext cx="5548141" cy="225065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1300" b="1" dirty="0" smtClean="0"/>
              <a:t>Документы для присвоения спортивного разряда:</a:t>
            </a:r>
          </a:p>
          <a:p>
            <a:pPr algn="just"/>
            <a:r>
              <a:rPr lang="ru-RU" sz="1300" dirty="0" smtClean="0"/>
              <a:t>К представлению для присвоения спортивного разряда прилагаются: </a:t>
            </a:r>
          </a:p>
          <a:p>
            <a:pPr algn="just"/>
            <a:r>
              <a:rPr lang="ru-RU" sz="1300" dirty="0" smtClean="0"/>
              <a:t>а) копия протокола или выписка из протокола соревнования, подписанного председателем главной судейской коллегии соревнования (главным судьей), отражающего выполнение норм, требований и условий их выполнения; </a:t>
            </a:r>
          </a:p>
          <a:p>
            <a:pPr algn="just"/>
            <a:r>
              <a:rPr lang="ru-RU" sz="1300" dirty="0" smtClean="0"/>
              <a:t>б) копия справки о составе и квалификации судейской коллегии (за исключением международных соревнований); </a:t>
            </a:r>
          </a:p>
          <a:p>
            <a:pPr algn="just"/>
            <a:r>
              <a:rPr lang="ru-RU" sz="1300" dirty="0" smtClean="0"/>
              <a:t>в) документы, подтверждающие персональные данные (паспорт РФ, для лиц, не достигших возраста 14 лет – копия свидетельства о рождении);</a:t>
            </a:r>
          </a:p>
          <a:p>
            <a:pPr algn="just"/>
            <a:r>
              <a:rPr lang="ru-RU" sz="1300" dirty="0" smtClean="0"/>
              <a:t>г) две фотографии размером 3х4 см. </a:t>
            </a:r>
          </a:p>
          <a:p>
            <a:pPr algn="ctr">
              <a:buFont typeface="Arial" panose="020B0604020202020204" pitchFamily="34" charset="0"/>
              <a:buNone/>
            </a:pPr>
            <a:endParaRPr lang="ru-RU" sz="1200" dirty="0" smtClean="0"/>
          </a:p>
          <a:p>
            <a:pPr algn="ctr">
              <a:buFont typeface="Arial" panose="020B0604020202020204" pitchFamily="34" charset="0"/>
              <a:buNone/>
            </a:pPr>
            <a:endParaRPr lang="ru-RU" sz="120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03570"/>
              </p:ext>
            </p:extLst>
          </p:nvPr>
        </p:nvGraphicFramePr>
        <p:xfrm>
          <a:off x="6270437" y="3242337"/>
          <a:ext cx="5466325" cy="940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2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СПОРТИВНЫЕ РАЗРЯДЫ ПРИСВАИВАЮТСЯ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(ст. 45 Положения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о ЕВСК)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1, 2, 3 </a:t>
                      </a:r>
                      <a:r>
                        <a:rPr lang="ru-RU" sz="1600" baseline="0" dirty="0" smtClean="0"/>
                        <a:t> юношеские спортивные разряды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 </a:t>
                      </a:r>
                      <a:r>
                        <a:rPr lang="ru-RU" sz="1600" b="1" dirty="0" smtClean="0"/>
                        <a:t>2 года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2" descr="Абитуриенты. Битва за баллы: претендентам на золотой значок ГТО нужно сдать  нормативы до 30 марта - Досту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" y="111390"/>
            <a:ext cx="936787" cy="9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333</Words>
  <Application>Microsoft Office PowerPoint</Application>
  <PresentationFormat>Широкоэкранный</PresentationFormat>
  <Paragraphs>30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класс1</cp:lastModifiedBy>
  <cp:revision>414</cp:revision>
  <cp:lastPrinted>2023-04-06T04:04:22Z</cp:lastPrinted>
  <dcterms:created xsi:type="dcterms:W3CDTF">2022-05-13T12:29:43Z</dcterms:created>
  <dcterms:modified xsi:type="dcterms:W3CDTF">2023-04-07T11:38:42Z</dcterms:modified>
</cp:coreProperties>
</file>