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571" r:id="rId2"/>
    <p:sldId id="585" r:id="rId3"/>
    <p:sldId id="573" r:id="rId4"/>
    <p:sldId id="584" r:id="rId5"/>
    <p:sldId id="583" r:id="rId6"/>
    <p:sldId id="582" r:id="rId7"/>
    <p:sldId id="581" r:id="rId8"/>
    <p:sldId id="586" r:id="rId9"/>
    <p:sldId id="588" r:id="rId10"/>
    <p:sldId id="589" r:id="rId11"/>
    <p:sldId id="590" r:id="rId12"/>
    <p:sldId id="593" r:id="rId13"/>
  </p:sldIdLst>
  <p:sldSz cx="9144000" cy="5143500" type="screen16x9"/>
  <p:notesSz cx="6669088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B5B"/>
    <a:srgbClr val="008A3E"/>
    <a:srgbClr val="0000CC"/>
    <a:srgbClr val="09091D"/>
    <a:srgbClr val="9B9B25"/>
    <a:srgbClr val="9D6C23"/>
    <a:srgbClr val="E7F9FF"/>
    <a:srgbClr val="D1F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376" autoAdjust="0"/>
    <p:restoredTop sz="62761" autoAdjust="0"/>
  </p:normalViewPr>
  <p:slideViewPr>
    <p:cSldViewPr showGuides="1">
      <p:cViewPr varScale="1">
        <p:scale>
          <a:sx n="98" d="100"/>
          <a:sy n="98" d="100"/>
        </p:scale>
        <p:origin x="-378" y="-90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78" y="90"/>
      </p:cViewPr>
      <p:guideLst>
        <p:guide orient="horz" pos="3124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400568417857216"/>
          <c:y val="2.7512685351823885E-2"/>
          <c:w val="0.7273580916458916"/>
          <c:h val="0.848680230564968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47-44C9-8EB8-C67A62F41BA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47-44C9-8EB8-C67A62F41BA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47-44C9-8EB8-C67A62F41BA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47-44C9-8EB8-C67A62F41BA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47-44C9-8EB8-C67A62F41BA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47-44C9-8EB8-C67A62F41B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г.о.Чапаевск</c:v>
                </c:pt>
                <c:pt idx="1">
                  <c:v>м.р.Безенчукский</c:v>
                </c:pt>
                <c:pt idx="2">
                  <c:v>м.р.Красноармейский</c:v>
                </c:pt>
                <c:pt idx="3">
                  <c:v>м.р.Пестравский</c:v>
                </c:pt>
                <c:pt idx="4">
                  <c:v>м.р.Приволжский</c:v>
                </c:pt>
                <c:pt idx="5">
                  <c:v>м.р.Хворостянский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</c:v>
                </c:pt>
                <c:pt idx="1">
                  <c:v>33</c:v>
                </c:pt>
                <c:pt idx="2">
                  <c:v>6</c:v>
                </c:pt>
                <c:pt idx="3">
                  <c:v>4</c:v>
                </c:pt>
                <c:pt idx="4">
                  <c:v>11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2F-4523-82BD-F968F6DF4A50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8535740664029097E-2"/>
          <c:y val="6.9485451877158974E-2"/>
          <c:w val="0.89748493186270306"/>
          <c:h val="0.835016472954552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75-4429-842C-16528E8CBC2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75-4429-842C-16528E8CBC2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75-4429-842C-16528E8CBC2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75-4429-842C-16528E8CBC27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75-4429-842C-16528E8CBC27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75-4429-842C-16528E8CBC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г.о.Чапаевск</c:v>
                </c:pt>
                <c:pt idx="1">
                  <c:v>м.р.Безенчукский</c:v>
                </c:pt>
                <c:pt idx="2">
                  <c:v>м.р.Красноармейский</c:v>
                </c:pt>
                <c:pt idx="3">
                  <c:v>м.р.Пестравский</c:v>
                </c:pt>
                <c:pt idx="4">
                  <c:v>м.р.Приволжский</c:v>
                </c:pt>
                <c:pt idx="5">
                  <c:v>м.р.Хворостянский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109</c:v>
                </c:pt>
                <c:pt idx="1">
                  <c:v>39</c:v>
                </c:pt>
                <c:pt idx="2">
                  <c:v>20</c:v>
                </c:pt>
                <c:pt idx="3">
                  <c:v>20</c:v>
                </c:pt>
                <c:pt idx="4">
                  <c:v>37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275-4429-842C-16528E8CBC27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37613AB-084C-41AA-BB3F-77D76EC12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461"/>
          </a:xfrm>
          <a:prstGeom prst="rect">
            <a:avLst/>
          </a:prstGeom>
        </p:spPr>
        <p:txBody>
          <a:bodyPr vert="horz" lIns="90240" tIns="45121" rIns="90240" bIns="4512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D29B5E-77A0-4E3F-BA6D-8B17E1DCD7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461"/>
          </a:xfrm>
          <a:prstGeom prst="rect">
            <a:avLst/>
          </a:prstGeom>
        </p:spPr>
        <p:txBody>
          <a:bodyPr vert="horz" lIns="90240" tIns="45121" rIns="90240" bIns="4512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95C591-DFAA-45F2-9B1D-48761001B895}" type="datetimeFigureOut">
              <a:rPr lang="ru-RU"/>
              <a:pPr>
                <a:defRPr/>
              </a:pPr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3013525-19A7-41B2-997E-039C64DC9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657"/>
            <a:ext cx="2889938" cy="495461"/>
          </a:xfrm>
          <a:prstGeom prst="rect">
            <a:avLst/>
          </a:prstGeom>
        </p:spPr>
        <p:txBody>
          <a:bodyPr vert="horz" lIns="90240" tIns="45121" rIns="90240" bIns="4512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C3292A-6F54-4A71-883E-76DDD35D31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1657"/>
            <a:ext cx="2889938" cy="495461"/>
          </a:xfrm>
          <a:prstGeom prst="rect">
            <a:avLst/>
          </a:prstGeom>
        </p:spPr>
        <p:txBody>
          <a:bodyPr vert="horz" wrap="square" lIns="90240" tIns="45121" rIns="90240" bIns="451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0B1E2E-6886-48E7-A077-3A3D063F7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70253DA1-CE6C-4AA3-BA91-C32BD5414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6" rIns="90650" bIns="453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8D2B80DF-A3FA-41B6-9FD9-778EE9024A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6" rIns="90650" bIns="453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C6C9A647-2938-4EE6-8C73-2B58E9A81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" y="744538"/>
            <a:ext cx="6607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xmlns="" id="{B7FCD3C9-8A2A-4E49-8D1E-AEB865D53C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2412"/>
            <a:ext cx="5335270" cy="446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6" rIns="90650" bIns="45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73E12EAF-44E4-467E-A739-25EABA5344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075"/>
            <a:ext cx="2889938" cy="4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6" rIns="90650" bIns="453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xmlns="" id="{1DC16BBC-A976-4DA1-A916-736D43119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0075"/>
            <a:ext cx="2889938" cy="4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0" tIns="45326" rIns="90650" bIns="45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ED9B8B-B94D-4327-B946-BF98D09BD0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2404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907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ОО разработаны и реализуются дополнительные общеобразовательные программы по приоритетным направлениям технического творчества с использованием оборудования мини-технопарков "</a:t>
            </a:r>
            <a:r>
              <a:rPr lang="ru-RU" dirty="0" err="1" smtClean="0"/>
              <a:t>Кванториум</a:t>
            </a:r>
            <a:r>
              <a:rPr lang="ru-RU" dirty="0" smtClean="0"/>
              <a:t>", центров "Точка роста«, кабинетов ЦОС. Принятые меры позволили увеличить</a:t>
            </a:r>
            <a:r>
              <a:rPr lang="ru-RU" baseline="0" dirty="0" smtClean="0"/>
              <a:t> количество реализуемых программ технической направленности с 11 в 2021 году до 148 программ в 2023 году.</a:t>
            </a:r>
            <a:endParaRPr lang="ru-RU" dirty="0" smtClean="0"/>
          </a:p>
          <a:p>
            <a:r>
              <a:rPr lang="ru-RU" dirty="0" smtClean="0"/>
              <a:t>Обновлено содержание дополнительных  общеобразовательных программ технической направленности в части обязательной подготовки детских образовательных проектов и участия в </a:t>
            </a:r>
            <a:r>
              <a:rPr lang="ru-RU" dirty="0" err="1" smtClean="0"/>
              <a:t>хакатонах</a:t>
            </a:r>
            <a:r>
              <a:rPr lang="ru-RU" dirty="0" smtClean="0"/>
              <a:t> в соответствии с региональным планом мероприятий.</a:t>
            </a:r>
          </a:p>
          <a:p>
            <a:r>
              <a:rPr lang="ru-RU" dirty="0" smtClean="0"/>
              <a:t>Обеспечена положительная</a:t>
            </a:r>
            <a:r>
              <a:rPr lang="ru-RU" baseline="0" dirty="0" smtClean="0"/>
              <a:t> динамика количества программ по массовым видам спорта с 8 программ в 2021 году до 162 – в 2023, что позволяет охватить физкультурно-спортивной деятельностью в 2023-2024 учебном году 8684 человека.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340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Более 50 родительских команд приняли участие в турнире «Высший класс»</a:t>
            </a:r>
          </a:p>
          <a:p>
            <a:r>
              <a:rPr lang="ru-RU" dirty="0" smtClean="0"/>
              <a:t>В рамках муниципальных и общешкольных родительских собраний во всех</a:t>
            </a:r>
            <a:r>
              <a:rPr lang="ru-RU" baseline="0" dirty="0" smtClean="0"/>
              <a:t> образовательных организациях </a:t>
            </a:r>
            <a:r>
              <a:rPr lang="ru-RU" dirty="0" smtClean="0"/>
              <a:t>проведена презентация достижений отрасли "Образование", успехов образовательного округа и ОО за 2021-2022 учебный год.</a:t>
            </a:r>
          </a:p>
          <a:p>
            <a:r>
              <a:rPr lang="ru-RU" dirty="0" smtClean="0"/>
              <a:t>С целью повышения престижа волонтерской деятельности в ОО направлены рекомендации по формированию системы мероприятий, направленных на развитие </a:t>
            </a:r>
            <a:r>
              <a:rPr lang="ru-RU" dirty="0" err="1" smtClean="0"/>
              <a:t>волонтерства</a:t>
            </a:r>
            <a:r>
              <a:rPr lang="ru-RU" dirty="0" smtClean="0"/>
              <a:t> и мотивацию к добровольчеству, и их включение в программу воспитания. </a:t>
            </a:r>
          </a:p>
          <a:p>
            <a:r>
              <a:rPr lang="ru-RU" dirty="0" smtClean="0"/>
              <a:t>По итогам</a:t>
            </a:r>
            <a:r>
              <a:rPr lang="ru-RU" baseline="0" dirty="0" smtClean="0"/>
              <a:t> 1 полугодия </a:t>
            </a:r>
            <a:r>
              <a:rPr lang="ru-RU" dirty="0"/>
              <a:t>общая численность обучающихся, вовлеченных центрами (сообществами, объединениями) поддержки добровольчества (</a:t>
            </a:r>
            <a:r>
              <a:rPr lang="ru-RU" dirty="0" err="1"/>
              <a:t>волонтерства</a:t>
            </a:r>
            <a:r>
              <a:rPr lang="ru-RU" dirty="0"/>
              <a:t>) на базе образовательных организаций, в добровольческую (волонтерскую) деятельность составила 3624 человека, что уже практически соответствует плановым показателям 2023 года (3700 человек).</a:t>
            </a:r>
          </a:p>
          <a:p>
            <a:r>
              <a:rPr lang="ru-RU" dirty="0"/>
              <a:t>С целью обеспечения безопасного пребывания воспитанников и обучающихся в ОО проведено 917 тренировок с отработкой практических действий при чрезвычайных ситуациях. Из них 43 тренировки проведены в рамках Всероссийских учений, прошедших в конце августа.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8837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Алгоритм в </a:t>
            </a:r>
            <a:r>
              <a:rPr lang="ru-RU" dirty="0" err="1">
                <a:latin typeface="+mn-lt"/>
              </a:rPr>
              <a:t>т.ч</a:t>
            </a:r>
            <a:r>
              <a:rPr lang="ru-RU" dirty="0">
                <a:latin typeface="+mn-lt"/>
              </a:rPr>
              <a:t>. и психологического сопровождения детей из семей участников СВО направлен во все ОО. Он включает в себя рекомендации для администрации,</a:t>
            </a:r>
          </a:p>
          <a:p>
            <a:r>
              <a:rPr lang="ru-RU" dirty="0">
                <a:latin typeface="+mn-lt"/>
              </a:rPr>
              <a:t>Педагогических работников (воспитателей ДОО, классных руководителей, кураторов групп, социальных</a:t>
            </a:r>
          </a:p>
          <a:p>
            <a:r>
              <a:rPr lang="ru-RU" dirty="0">
                <a:latin typeface="+mn-lt"/>
              </a:rPr>
              <a:t>педагогов, педагогов-психологов) и иных специалистов.</a:t>
            </a:r>
          </a:p>
          <a:p>
            <a:r>
              <a:rPr lang="ru-RU" dirty="0">
                <a:latin typeface="+mn-lt"/>
              </a:rPr>
              <a:t>Он может быть использован образовательными организациями в качестве основы для разработки порядка взаимодействия педагогических</a:t>
            </a:r>
          </a:p>
          <a:p>
            <a:r>
              <a:rPr lang="ru-RU" dirty="0">
                <a:latin typeface="+mn-lt"/>
              </a:rPr>
              <a:t>работников и иных специалистов по психолого-педагогическому сопровождению детей ветеранов (участников) СВО.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FA9BE-6E3A-4CF8-BF86-F064C782C3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83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По итогам Августовской конференции работников образования Самарской области, состоявшейся в 2022 году было сформировано</a:t>
            </a:r>
            <a:r>
              <a:rPr lang="ru-RU" baseline="0" dirty="0" smtClean="0"/>
              <a:t> два распорядительных акта: Поручения Губернатора СО от 15.09.2022 № 014-04/8-ДА и Перечень поручений министра образования и науки СО от 01.09.2022 №135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Эти два документа содержат 40 поручений, из которых выполнены все. Вместе с тем ряд задач имеют постоянную основу и должны всегда находиться на контроле.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Таких поручений 13, например:  п.6 «Организовать участие всех обучающихся школ и СПО в </a:t>
            </a:r>
            <a:r>
              <a:rPr lang="ru-RU" baseline="0" dirty="0" err="1" smtClean="0"/>
              <a:t>федедальном</a:t>
            </a:r>
            <a:r>
              <a:rPr lang="ru-RU" baseline="0" dirty="0" smtClean="0"/>
              <a:t> проекте «Разговор о важном» или п.14 «Обеспечить качественную подготовку обучающихся к уверенному выбору предмета "Информатика" для изучения на профильном уровне, для сдачи ЕГЭ, с целью дальнейшего выбора профессии в сфере IT» или п.22 «Обеспечить полноценное использование ОО ФГИС «Моя школа»…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Поручения можно условно сгруппировать по направлениям: дошкольное образование, общее образование, профессиональное образования, воспитательная работа и т.д.</a:t>
            </a:r>
          </a:p>
          <a:p>
            <a:r>
              <a:rPr lang="ru-RU" baseline="0" dirty="0" smtClean="0"/>
              <a:t>По такому принципу и будем анализировать их исполнение.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735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С целью обеспечения в дошкольных учреждениях условий для развития технического творчества в ноябре 2022 и феврале 2023</a:t>
            </a:r>
            <a:r>
              <a:rPr lang="ru-RU" baseline="0" dirty="0" smtClean="0"/>
              <a:t> года </a:t>
            </a:r>
            <a:r>
              <a:rPr lang="ru-RU" dirty="0" smtClean="0"/>
              <a:t>было проведено мониторинговое исследование деятельности СП по инженерной и космической тематике. </a:t>
            </a:r>
          </a:p>
          <a:p>
            <a:r>
              <a:rPr lang="ru-RU" dirty="0" smtClean="0"/>
              <a:t>11.04.2023 проведена окружная методическая лаборатория "Курс на результат" по приоритетным направлениям развития системы ДО. Работа педагогов осуществлялась на трех площадках</a:t>
            </a:r>
            <a:r>
              <a:rPr lang="ru-RU" baseline="0" dirty="0" smtClean="0"/>
              <a:t> </a:t>
            </a:r>
            <a:r>
              <a:rPr lang="ru-RU" dirty="0" smtClean="0"/>
              <a:t>(площадка 1 "Выполнение ключевого (регионального) показателя "Удельный вес числа детей в возрасте от 5 до 18 лет, занимающихся в объединениях технической и естественнонаучной направленности", </a:t>
            </a:r>
            <a:r>
              <a:rPr lang="ru-RU" baseline="0" dirty="0" smtClean="0"/>
              <a:t>площадка 2 "</a:t>
            </a:r>
            <a:r>
              <a:rPr lang="ru-RU" baseline="0" dirty="0" err="1" smtClean="0"/>
              <a:t>Воспитательно</a:t>
            </a:r>
            <a:r>
              <a:rPr lang="ru-RU" baseline="0" dirty="0" smtClean="0"/>
              <a:t>-образовательная работа в аспекте серии мероприятий и образовательных событий космической тематики", </a:t>
            </a:r>
            <a:r>
              <a:rPr lang="ru-RU" dirty="0" smtClean="0"/>
              <a:t>площадка 3 "Организация деятельности Центров детских инициатив") </a:t>
            </a:r>
          </a:p>
          <a:p>
            <a:endParaRPr lang="ru-RU" dirty="0" smtClean="0"/>
          </a:p>
          <a:p>
            <a:r>
              <a:rPr lang="ru-RU" dirty="0" smtClean="0"/>
              <a:t>Заседания ОМО на протяжении года поддерживали проблематику</a:t>
            </a:r>
            <a:r>
              <a:rPr lang="ru-RU" baseline="0" dirty="0" smtClean="0"/>
              <a:t> реализации программ технической направленности с </a:t>
            </a:r>
            <a:r>
              <a:rPr lang="ru-RU" baseline="0" dirty="0" err="1" smtClean="0"/>
              <a:t>ДОУ</a:t>
            </a:r>
            <a:r>
              <a:rPr lang="ru-RU" dirty="0" err="1" smtClean="0"/>
              <a:t>:"Выполнение</a:t>
            </a:r>
            <a:r>
              <a:rPr lang="ru-RU" dirty="0" smtClean="0"/>
              <a:t> перечня поручений августовской конференции" (25.10.2022), "Алгоритмическое мышление: простыми словами о сложном" (28.10.2022),  "Развитие творческих и инженерно-технических способностей у детей дошкольного возраста посредством формирования их интереса к конструктору "</a:t>
            </a:r>
            <a:r>
              <a:rPr lang="ru-RU" dirty="0" err="1" smtClean="0"/>
              <a:t>Фанкластик</a:t>
            </a:r>
            <a:r>
              <a:rPr lang="ru-RU" dirty="0" smtClean="0"/>
              <a:t>"" (24.11.2022), </a:t>
            </a:r>
            <a:r>
              <a:rPr lang="ru-RU" baseline="0" dirty="0" smtClean="0"/>
              <a:t>"Творческая лаборатория "Эволюция космической отрасли - развитие целостных представлений детей об истории развития математики, техники и технологий" (8.02.2023), </a:t>
            </a:r>
            <a:r>
              <a:rPr lang="ru-RU" dirty="0" smtClean="0"/>
              <a:t> "Инженерно-техническое творчество как инструмент развития познавательной активности детей старшего дошкольного возраста" (20.02.2023), "Калейдоскоп открытых показов организованной образовательной деятельности по развитию основ алгоритмизации и программирования в детском саду" (21.04.2023),</a:t>
            </a:r>
            <a:r>
              <a:rPr lang="ru-RU" baseline="0" dirty="0" smtClean="0"/>
              <a:t> "Организация воспитательной деятельности ДОО в вопросах космической тематики" (05.04.2023), «Развитие познавательно-речевой активности дошкольников в мероприятиях и образовательных событиях космической тематики" (20.04.2023), "Формирование у дошкольников представлений о космосе через художественно-эстетическую деятельность" (27.04.2023), </a:t>
            </a:r>
            <a:endParaRPr lang="ru-RU" dirty="0" smtClean="0"/>
          </a:p>
          <a:p>
            <a:r>
              <a:rPr lang="ru-RU" dirty="0" smtClean="0"/>
              <a:t>28.03.2023 г состоялся</a:t>
            </a:r>
            <a:r>
              <a:rPr lang="ru-RU" baseline="0" dirty="0" smtClean="0"/>
              <a:t> </a:t>
            </a:r>
            <a:r>
              <a:rPr lang="ru-RU" dirty="0" smtClean="0"/>
              <a:t>Фестиваль педагогических идей "</a:t>
            </a:r>
            <a:r>
              <a:rPr lang="ru-RU" dirty="0" err="1" smtClean="0"/>
              <a:t>Технофест</a:t>
            </a:r>
            <a:r>
              <a:rPr lang="ru-RU" dirty="0" smtClean="0"/>
              <a:t>" (секция "Формирование инженерной мысли у детей дошкольного возраста", "Применение игровых технологий, направленных на формирование алгоритмической грамотности и программирования у дошкольников")   </a:t>
            </a:r>
          </a:p>
          <a:p>
            <a:r>
              <a:rPr lang="ru-RU" dirty="0" smtClean="0"/>
              <a:t>Во всех СП созданы Центры детских инициатив технической направленности, </a:t>
            </a:r>
            <a:r>
              <a:rPr lang="ru-RU" baseline="0" dirty="0" smtClean="0"/>
              <a:t>зоны космической тематики. </a:t>
            </a:r>
            <a:r>
              <a:rPr lang="ru-RU" dirty="0" smtClean="0"/>
              <a:t>12 ДОО получили субсидии на приобретение конструктора.</a:t>
            </a:r>
          </a:p>
          <a:p>
            <a:endParaRPr lang="ru-RU" dirty="0" smtClean="0"/>
          </a:p>
          <a:p>
            <a:r>
              <a:rPr lang="ru-RU" dirty="0" smtClean="0"/>
              <a:t>С целью адресной методической поддержки воспитателей детских садов проведен ряд ОМО</a:t>
            </a:r>
            <a:r>
              <a:rPr lang="ru-RU" baseline="0" dirty="0" smtClean="0"/>
              <a:t> (например,</a:t>
            </a:r>
            <a:r>
              <a:rPr lang="ru-RU" dirty="0" smtClean="0"/>
              <a:t> "Наставничество как эффективный способ становления профессионализма молодого педагога«, 29.03.2023), заседания окружных опорных площадок (например, "Представление опыта работы ОП по речевому развитию" в формате творческих мастерских, 7.06.2023),</a:t>
            </a:r>
            <a:r>
              <a:rPr lang="ru-RU" baseline="0" dirty="0" smtClean="0"/>
              <a:t> о</a:t>
            </a:r>
            <a:r>
              <a:rPr lang="ru-RU" dirty="0" smtClean="0"/>
              <a:t>кружной фестиваль педагогических идей, инновационного подхода к работе с детьми и родителями в современных условиях "Лучшее - детям!», 27-28.02.2023) ,</a:t>
            </a:r>
            <a:r>
              <a:rPr lang="ru-RU" baseline="0" dirty="0" smtClean="0"/>
              <a:t> о</a:t>
            </a:r>
            <a:r>
              <a:rPr lang="ru-RU" dirty="0" smtClean="0"/>
              <a:t>кружная методическая лаборатория "Курс на результат" по приоритетным направлениям развития системы дошкольного образования" (секция 4 "Воспитательная работа в ДОО: перезагрузка деятельности" , секция 5 "Многофункциональное наставничество как стратегия непрерывного образования», 11.04.2023 г.), работало  ОМО "Педагогическая интернатура"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2227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/>
              <a:t>В авангарде целей, конечно же воспитание патриотизма, уважения к истории и культуре страны.</a:t>
            </a:r>
            <a:endParaRPr lang="ru-RU" dirty="0" smtClean="0"/>
          </a:p>
          <a:p>
            <a:r>
              <a:rPr lang="ru-RU" dirty="0" smtClean="0"/>
              <a:t>В каждой ОО проведена работа по формированию пространства Центра детских инициатив (изданы приказы о создании, разработаны дизайн-проекты). С 01.09.2023 ЦДИ функционируют во всех образовательных организациях округа. Деятельность центров интегрирована в программы воспитания.</a:t>
            </a:r>
          </a:p>
          <a:p>
            <a:r>
              <a:rPr lang="ru-RU" dirty="0" smtClean="0"/>
              <a:t>В подведомственных образовательных организациях (школы и СПО)</a:t>
            </a:r>
            <a:r>
              <a:rPr lang="ru-RU" baseline="0" dirty="0" smtClean="0"/>
              <a:t> </a:t>
            </a:r>
            <a:r>
              <a:rPr lang="ru-RU" dirty="0" smtClean="0"/>
              <a:t>еженедельно по понедельникам на 1 уроке  проводятся занятия внеурочной деятельности "Разговоры о важном", </a:t>
            </a:r>
            <a:r>
              <a:rPr lang="ru-RU" dirty="0"/>
              <a:t>активными участниками которых уже стали самые неравнодушные родители, </a:t>
            </a:r>
            <a:r>
              <a:rPr lang="ru-RU" dirty="0" smtClean="0"/>
              <a:t>программа включена в Планы ВД. На официальных страницах школ и СПО в  сообществе ВК публикуются фотоотчеты о проведении занятий. </a:t>
            </a:r>
          </a:p>
          <a:p>
            <a:r>
              <a:rPr lang="ru-RU" b="0" dirty="0" smtClean="0">
                <a:solidFill>
                  <a:srgbClr val="002060"/>
                </a:solidFill>
              </a:rPr>
              <a:t>На платформе Академии </a:t>
            </a:r>
            <a:r>
              <a:rPr lang="ru-RU" b="0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b="0" dirty="0" smtClean="0">
                <a:solidFill>
                  <a:srgbClr val="002060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п</a:t>
            </a:r>
            <a:r>
              <a:rPr lang="ru-RU" dirty="0" smtClean="0"/>
              <a:t>о 58-часовой программе «Воспитательный потенциал классного часа, содержание «Разговоров о важном» было обучено 553 классных руководителя из 992, что составляет 56%. </a:t>
            </a:r>
          </a:p>
          <a:p>
            <a:r>
              <a:rPr lang="ru-RU" dirty="0" smtClean="0"/>
              <a:t>Все начальные классы ОО округа принимают участие в проекте "Орлята России"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171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Мероприятия </a:t>
            </a:r>
            <a:r>
              <a:rPr lang="ru-RU" dirty="0" err="1" smtClean="0"/>
              <a:t>туристко</a:t>
            </a:r>
            <a:r>
              <a:rPr lang="ru-RU" dirty="0" smtClean="0"/>
              <a:t>-краеведческой направленности включены в программы воспитания.</a:t>
            </a:r>
            <a:r>
              <a:rPr lang="ru-RU" baseline="0" dirty="0" smtClean="0"/>
              <a:t> Р</a:t>
            </a:r>
            <a:r>
              <a:rPr lang="ru-RU" dirty="0" smtClean="0"/>
              <a:t>азработаны и реализуются программы внеурочной деятельности, дополнительные общеобразовательные программы</a:t>
            </a:r>
          </a:p>
          <a:p>
            <a:r>
              <a:rPr lang="ru-RU" dirty="0"/>
              <a:t>В нашем округе есть достойные практики музейной деятельности, отличные результаты. Так, Музей Боевой Славы ГБОУ СОШ с. </a:t>
            </a:r>
            <a:r>
              <a:rPr lang="ru-RU" dirty="0" err="1"/>
              <a:t>Марьевка</a:t>
            </a:r>
            <a:r>
              <a:rPr lang="ru-RU" dirty="0"/>
              <a:t> является победителем всероссийской премии Больших перемен в номинации «Больше, чем история» в 2022 году, активисты музея в августе 2023 года приняли участие в областной профильной смене Самарской области, посвященной Году педагога и наставника. На межрегиональном форуме краеведческого актива музеев команда </a:t>
            </a:r>
            <a:r>
              <a:rPr lang="ru-RU" dirty="0" err="1"/>
              <a:t>Марьевской</a:t>
            </a:r>
            <a:r>
              <a:rPr lang="ru-RU" dirty="0"/>
              <a:t> школы стала победителем и призером регионального уровня.</a:t>
            </a:r>
          </a:p>
          <a:p>
            <a:r>
              <a:rPr lang="ru-RU" dirty="0"/>
              <a:t>Музей ГБОУ СОШ № 4 </a:t>
            </a:r>
            <a:r>
              <a:rPr lang="ru-RU" dirty="0" err="1"/>
              <a:t>г.о</a:t>
            </a:r>
            <a:r>
              <a:rPr lang="ru-RU" dirty="0"/>
              <a:t>. Чапаевск на протяжении двух последних лет является победителем Проекта Приволжского федерального округа в номинации «Лучший музей, посвященный увековечению памяти Героя».</a:t>
            </a:r>
          </a:p>
          <a:p>
            <a:r>
              <a:rPr lang="ru-RU" dirty="0"/>
              <a:t>Музей технической направленности в СП ГБОУ СОШ № 22 ДС № 28 «Елочка» одним из первых паспортизирован в 2021 году. В музее оформлены экспозиции робототехнической и инженерной направленности, которые регулярно пополняются. Педагоги структурного подразделения на базе экспозиций музея проводят учебные занятия.</a:t>
            </a:r>
          </a:p>
          <a:p>
            <a:r>
              <a:rPr lang="ru-RU" dirty="0"/>
              <a:t>Все организации профессионального образования используют музеи и музейные экспозиции в рамках </a:t>
            </a:r>
            <a:r>
              <a:rPr lang="ru-RU" dirty="0" err="1"/>
              <a:t>профориентационной</a:t>
            </a:r>
            <a:r>
              <a:rPr lang="ru-RU" dirty="0"/>
              <a:t> работы. Их активно посещают школьники в Дни открытых дверей.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5809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По итогам проведения государственной итоговой аттестации в 2022 году проведен анализ. Статистико-аналитический отчет о результатах ОГЭ и ЕГЭ по каждому предмету размещен на официальных сайтах Управления и  ГБУ ДПО СО "Чапаевский ресурсный центр". 28.08.2023 года итоговый анализ ОГЭ и ЕГЭ был представлен на совещании директоров. </a:t>
            </a:r>
          </a:p>
          <a:p>
            <a:r>
              <a:rPr lang="ru-RU" dirty="0" smtClean="0"/>
              <a:t>С целью подготовки обучающихся, не сдавших ОГЭ в основной период к экзаменам в дополнительные сроки,  школами были сформированы графики, в соответствии с которыми в августе-сентябре 2022 педагогами проводились индивидуальные и групповые консультации, направленные на подготовку обучающихся к сдаче ОГЭ в резервные сроки</a:t>
            </a:r>
            <a:r>
              <a:rPr lang="ru-RU" dirty="0" smtClean="0">
                <a:solidFill>
                  <a:srgbClr val="C00000"/>
                </a:solidFill>
              </a:rPr>
              <a:t>. В результате все выпускники получили аттестат об основном общем образовании.  </a:t>
            </a:r>
          </a:p>
          <a:p>
            <a:r>
              <a:rPr lang="ru-RU" dirty="0" smtClean="0"/>
              <a:t>С целью повышения показателей качества подготовки выпускников в рамках методических выходов в ОО в течение 2022-2023 учебного года проводился  анализ</a:t>
            </a:r>
            <a:r>
              <a:rPr lang="ru-RU" baseline="0" dirty="0" smtClean="0"/>
              <a:t> используемых рабочих программ</a:t>
            </a:r>
            <a:r>
              <a:rPr lang="ru-RU" dirty="0" smtClean="0"/>
              <a:t>, уроков, давались рекомендации по корректировке.</a:t>
            </a:r>
          </a:p>
          <a:p>
            <a:r>
              <a:rPr lang="ru-RU" dirty="0" smtClean="0"/>
              <a:t>С целью обеспечения</a:t>
            </a:r>
            <a:r>
              <a:rPr lang="ru-RU" baseline="0" dirty="0" smtClean="0"/>
              <a:t> качественной подготовки обучающихся к уверенному выбору предмета «Информатика» на профильном уровне, дальнейшего выбора профессии в сфере </a:t>
            </a:r>
            <a:r>
              <a:rPr lang="en-US" baseline="0" dirty="0" smtClean="0"/>
              <a:t>IT</a:t>
            </a:r>
            <a:r>
              <a:rPr lang="ru-RU" baseline="0" dirty="0" smtClean="0"/>
              <a:t>-технологий с </a:t>
            </a:r>
            <a:r>
              <a:rPr lang="ru-RU" dirty="0" smtClean="0"/>
              <a:t>1</a:t>
            </a:r>
            <a:r>
              <a:rPr lang="ru-RU" baseline="0" dirty="0" smtClean="0"/>
              <a:t> по </a:t>
            </a:r>
            <a:r>
              <a:rPr lang="ru-RU" dirty="0" smtClean="0"/>
              <a:t>4 ноября 2022 года </a:t>
            </a:r>
            <a:r>
              <a:rPr lang="ru-RU" baseline="0" dirty="0" smtClean="0"/>
              <a:t>были проведены </a:t>
            </a:r>
            <a:r>
              <a:rPr lang="ru-RU" dirty="0" smtClean="0"/>
              <a:t>КПК для учителей информатики, кроме того, прошла серия семинаров-практикумов "Подготовка к ЕГЭ" с разбором и решением заданий ЕГЭ на базе ГБОУ СОШ №22 </a:t>
            </a:r>
            <a:r>
              <a:rPr lang="ru-RU" dirty="0" err="1" smtClean="0"/>
              <a:t>г.о</a:t>
            </a:r>
            <a:r>
              <a:rPr lang="ru-RU" dirty="0" smtClean="0"/>
              <a:t>. Чапаевск (21.02.2023) и ГБОУ СОШ с. Пестравка (25.01.2023)</a:t>
            </a:r>
          </a:p>
          <a:p>
            <a:r>
              <a:rPr lang="ru-RU" dirty="0" smtClean="0"/>
              <a:t>Если в</a:t>
            </a:r>
            <a:r>
              <a:rPr lang="ru-RU" baseline="0" dirty="0" smtClean="0"/>
              <a:t> 2021 году в КЕГЭ участвовали 8 выпускников (1,5% от общего количества выпускников), то 2023 году в экзамене по информатике приняли участие 37 человек (8,0%). Это свидетельствует об увеличении интереса к предмету, уверенности в своих силах и выборе будущей профессии. </a:t>
            </a:r>
            <a:endParaRPr lang="ru-RU" dirty="0" smtClean="0"/>
          </a:p>
          <a:p>
            <a:r>
              <a:rPr lang="ru-RU" dirty="0" smtClean="0"/>
              <a:t>В 2022-2023 учебном году на базе ОО округа открыто 3 площадки проекта "Код будущего" (ГБОУ СОШ № 4 </a:t>
            </a:r>
            <a:r>
              <a:rPr lang="ru-RU" dirty="0" err="1" smtClean="0"/>
              <a:t>п.г.т</a:t>
            </a:r>
            <a:r>
              <a:rPr lang="ru-RU" dirty="0" smtClean="0"/>
              <a:t>. Безенчук, ГБОУ СОШ № 3 </a:t>
            </a:r>
            <a:r>
              <a:rPr lang="ru-RU" dirty="0" err="1" smtClean="0"/>
              <a:t>г.о</a:t>
            </a:r>
            <a:r>
              <a:rPr lang="ru-RU" dirty="0" smtClean="0"/>
              <a:t>. Чапаевск, ГБОУ СОШ № 22 </a:t>
            </a:r>
            <a:r>
              <a:rPr lang="ru-RU" dirty="0" err="1" smtClean="0"/>
              <a:t>г.о</a:t>
            </a:r>
            <a:r>
              <a:rPr lang="ru-RU" dirty="0" smtClean="0"/>
              <a:t>. Чапаевск). На площадках проходили обучение 75 человек (окончание 4 модуля - октябрь 2023). В 2023-2024 учебном году дополнительно площадки откроются на базе ГБОУ СОШ с. Пестравка, ГБОУ СОШ №2 с. Приволжье, ГБОУ СОШ № 1 </a:t>
            </a:r>
            <a:r>
              <a:rPr lang="ru-RU" dirty="0" err="1" smtClean="0"/>
              <a:t>г.о</a:t>
            </a:r>
            <a:r>
              <a:rPr lang="ru-RU" dirty="0" smtClean="0"/>
              <a:t>. Чапаевск.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1185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 С 01.09.2023 все ОО перешли на обучение по обновленным ФГОС (1-5 </a:t>
            </a:r>
            <a:r>
              <a:rPr lang="ru-RU" dirty="0" err="1" smtClean="0"/>
              <a:t>кл</a:t>
            </a:r>
            <a:r>
              <a:rPr lang="ru-RU" dirty="0" smtClean="0"/>
              <a:t>.). Получены согласия родителей (законных представителей) 100% обучающихся 1-4 классов. Разработаны и реализуются ООП НОО и ООО, рабочие программы по учебным предметам, курсам внеурочной деятельности (в соответствии с федеральными и региональными требованиями)</a:t>
            </a:r>
          </a:p>
          <a:p>
            <a:r>
              <a:rPr lang="ru-RU" dirty="0" smtClean="0"/>
              <a:t>По программе  "Реализация требований обновленных ФГОС НОО, ФГОС ООО в работе учителя" обучилось  520 педагогов, из них 306 учителей, работающих в 6 -х классах.</a:t>
            </a:r>
          </a:p>
          <a:p>
            <a:r>
              <a:rPr lang="ru-RU" dirty="0" smtClean="0"/>
              <a:t>Проект обновленных критериев эталонной школы доведен до управленческих команд ОО.</a:t>
            </a:r>
            <a:r>
              <a:rPr lang="ru-RU" baseline="0" dirty="0" smtClean="0"/>
              <a:t> Учреждениями</a:t>
            </a:r>
            <a:r>
              <a:rPr lang="ru-RU" dirty="0" smtClean="0"/>
              <a:t> проведена самодиагностика. Основываясь</a:t>
            </a:r>
            <a:r>
              <a:rPr lang="ru-RU" baseline="0" dirty="0" smtClean="0"/>
              <a:t> на ее результатах в каждой </a:t>
            </a:r>
            <a:r>
              <a:rPr lang="ru-RU" dirty="0" smtClean="0"/>
              <a:t>ОО разработаны программы развития.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0599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С целью апробации ФГИС «Моя школа»  во всех ОО проведена регистрация личного кабинета учреждения в системе. Ко всем школам прикреплены учителя. Регистрация</a:t>
            </a:r>
            <a:r>
              <a:rPr lang="ru-RU" baseline="0" dirty="0" smtClean="0"/>
              <a:t> педагогов проводилась</a:t>
            </a:r>
            <a:r>
              <a:rPr lang="ru-RU" dirty="0" smtClean="0"/>
              <a:t> с использованием личного кабинета на</a:t>
            </a:r>
            <a:r>
              <a:rPr lang="ru-RU" baseline="0" dirty="0" smtClean="0"/>
              <a:t> портале </a:t>
            </a:r>
            <a:r>
              <a:rPr lang="ru-RU" dirty="0" err="1" smtClean="0"/>
              <a:t>Госуслуги</a:t>
            </a:r>
            <a:r>
              <a:rPr lang="ru-RU" dirty="0" smtClean="0"/>
              <a:t>. В своей работе, в рамках урочной деятельности, учителя</a:t>
            </a:r>
            <a:r>
              <a:rPr lang="ru-RU" baseline="0" dirty="0" smtClean="0"/>
              <a:t> использовали </a:t>
            </a:r>
            <a:r>
              <a:rPr lang="ru-RU" dirty="0" smtClean="0"/>
              <a:t>продукты цифрового образовательного контента ФГИС "Моя школа".</a:t>
            </a:r>
          </a:p>
          <a:p>
            <a:r>
              <a:rPr lang="ru-RU" dirty="0" smtClean="0"/>
              <a:t>ГБОУ ДПО «Чапаевский ресурсный центр» осуществляется консультирование ОО по использованию ФГИС "Моя школа".</a:t>
            </a:r>
          </a:p>
          <a:p>
            <a:r>
              <a:rPr lang="ru-RU" dirty="0" smtClean="0"/>
              <a:t>На родительских собраниях в школах информация о возможностях информационной</a:t>
            </a:r>
            <a:r>
              <a:rPr lang="ru-RU" baseline="0" dirty="0" smtClean="0"/>
              <a:t> системы </a:t>
            </a:r>
            <a:r>
              <a:rPr lang="ru-RU" dirty="0" smtClean="0"/>
              <a:t>доведена до сведения родителей (законных представителей) обучающихся, продемонстрированы возможности ФГИС.</a:t>
            </a:r>
          </a:p>
          <a:p>
            <a:pPr defTabSz="902513">
              <a:defRPr/>
            </a:pPr>
            <a:r>
              <a:rPr lang="ru-RU" dirty="0" smtClean="0"/>
              <a:t>В 100% ОО  учетные записи педагогов ОО и СПО присоединены к учетной записи организации в ЕСИА.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582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615" y="4743946"/>
            <a:ext cx="5335270" cy="4462306"/>
          </a:xfrm>
        </p:spPr>
        <p:txBody>
          <a:bodyPr/>
          <a:lstStyle/>
          <a:p>
            <a:r>
              <a:rPr lang="ru-RU" dirty="0" smtClean="0"/>
              <a:t> С целью анализа готовности профессиональных образовательных организаций к проведению ГИА в 2023 году в соответствии с новыми требованиями, проведен методический аудит. ПОО были даны адресные рекомендации. В результате обеспечена 100% готовность баз проведения демонстрационного экзамена. По показателю «</a:t>
            </a:r>
            <a:r>
              <a:rPr lang="ru-RU" dirty="0" err="1" smtClean="0"/>
              <a:t>дем.экзамены</a:t>
            </a:r>
            <a:r>
              <a:rPr lang="ru-RU" dirty="0" smtClean="0"/>
              <a:t>» плановые значения выполнены.</a:t>
            </a:r>
          </a:p>
          <a:p>
            <a:pPr defTabSz="902513">
              <a:defRPr/>
            </a:pPr>
            <a:r>
              <a:rPr lang="ru-RU" dirty="0" smtClean="0"/>
              <a:t>Для увеличения охвата обучающихся 6-11 классов общеобразовательных</a:t>
            </a:r>
            <a:r>
              <a:rPr lang="ru-RU" baseline="0" dirty="0" smtClean="0"/>
              <a:t> организаций </a:t>
            </a:r>
            <a:r>
              <a:rPr lang="ru-RU" baseline="0" dirty="0" err="1" smtClean="0"/>
              <a:t>профориентационными</a:t>
            </a:r>
            <a:r>
              <a:rPr lang="ru-RU" baseline="0" dirty="0" smtClean="0"/>
              <a:t> мероприятиями были проведены: </a:t>
            </a:r>
            <a:r>
              <a:rPr lang="ru-RU" dirty="0" smtClean="0"/>
              <a:t>каникулярные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смены «Ярмарка учебных мест». «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акция «Апрельские встречи» и др.</a:t>
            </a:r>
            <a:r>
              <a:rPr lang="ru-RU" dirty="0"/>
              <a:t> Наиболее популярными формами работы стали </a:t>
            </a:r>
            <a:r>
              <a:rPr lang="ru-RU" dirty="0" err="1"/>
              <a:t>профориентационные</a:t>
            </a:r>
            <a:r>
              <a:rPr lang="ru-RU" dirty="0"/>
              <a:t> экскурсии, очные дни открытых дверей, профессиональные пробы, мастер-классы, выставки, ярмарки и игры.</a:t>
            </a:r>
          </a:p>
          <a:p>
            <a:endParaRPr lang="ru-RU" dirty="0" smtClean="0"/>
          </a:p>
          <a:p>
            <a:r>
              <a:rPr lang="ru-RU" dirty="0"/>
              <a:t>В 2022 году состоялось 515 </a:t>
            </a:r>
            <a:r>
              <a:rPr lang="ru-RU" dirty="0" err="1"/>
              <a:t>профориентационных</a:t>
            </a:r>
            <a:r>
              <a:rPr lang="ru-RU" dirty="0"/>
              <a:t> мероприятий, коэффициент участия составил 3,8%, то есть каждый обучающийся принял участие более, чем в трех </a:t>
            </a:r>
            <a:r>
              <a:rPr lang="ru-RU" dirty="0" err="1"/>
              <a:t>профориентационных</a:t>
            </a:r>
            <a:r>
              <a:rPr lang="ru-RU" dirty="0"/>
              <a:t> мероприятиях.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 9 месяцев 2023 года </a:t>
            </a:r>
            <a:r>
              <a:rPr lang="ru-RU" dirty="0" err="1"/>
              <a:t>профориентационной</a:t>
            </a:r>
            <a:r>
              <a:rPr lang="ru-RU" dirty="0"/>
              <a:t> работой были охвачены 29283 человека, которые приняли участие в 348 мероприятиях, коэффициент участия уже составил 3,5%, то есть каждый обучающийся поучаствовал более, чем 3 раза. Впереди еще три учебных месяца и череда традиционных для октября </a:t>
            </a:r>
            <a:r>
              <a:rPr lang="ru-RU" dirty="0" err="1"/>
              <a:t>профориентационных</a:t>
            </a:r>
            <a:r>
              <a:rPr lang="ru-RU" dirty="0"/>
              <a:t> мероприятий.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Статистику участия можно получить путем формирования выгрузки из автоматизированной информационной системы «</a:t>
            </a:r>
            <a:r>
              <a:rPr lang="ru-RU" dirty="0" err="1"/>
              <a:t>ПрофВыбор</a:t>
            </a:r>
            <a:r>
              <a:rPr lang="ru-RU" dirty="0"/>
              <a:t>. Самарская область». Эта платформа, не может охватить 100% всей </a:t>
            </a:r>
            <a:r>
              <a:rPr lang="ru-RU" dirty="0" err="1"/>
              <a:t>профориентационной</a:t>
            </a:r>
            <a:r>
              <a:rPr lang="ru-RU" dirty="0"/>
              <a:t> работы, которая проводится с обучающимися.</a:t>
            </a:r>
          </a:p>
          <a:p>
            <a:r>
              <a:rPr lang="ru-RU" dirty="0"/>
              <a:t>В системе не зарегистрированы индивидуальные предприниматели, фермерские хозяйства или, например, библиотеки. А школы очень часто организуют встречи классов с носителями профессий (так называемые «встречи с профессионалом»), представителями работодателей, органов государственного и местного самоуправления, иных органов власти, службы занятости населения и т.д. Таким образом, охват обучающихся </a:t>
            </a:r>
            <a:r>
              <a:rPr lang="ru-RU" dirty="0" err="1"/>
              <a:t>профориентационными</a:t>
            </a:r>
            <a:r>
              <a:rPr lang="ru-RU" dirty="0"/>
              <a:t> мероприятиями из года в год составляет 100%, а наша задача – сделать эти мероприятия как можно более интересными и разнообразными, чтобы каждый школьник, по личным предпочтениям, смог попробовать и найти себе профессию мечты.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baseline="0" dirty="0" smtClean="0"/>
              <a:t> о</a:t>
            </a:r>
            <a:r>
              <a:rPr lang="ru-RU" dirty="0" smtClean="0"/>
              <a:t>сенние каникулы </a:t>
            </a:r>
            <a:r>
              <a:rPr lang="ru-RU" dirty="0"/>
              <a:t>325 обучающихся из 22 школ </a:t>
            </a:r>
            <a:r>
              <a:rPr lang="ru-RU" dirty="0" smtClean="0"/>
              <a:t>приняли участие в каникулярных профильных сменах, организованных профессиональными образовательными организациями: ГБПОУ СО «ЧХТТ» (Лаборант химического анализа); ГБПОУ СО «ЧГК им. О. </a:t>
            </a:r>
            <a:r>
              <a:rPr lang="ru-RU" dirty="0" err="1" smtClean="0"/>
              <a:t>Колычева</a:t>
            </a:r>
            <a:r>
              <a:rPr lang="ru-RU" dirty="0" smtClean="0"/>
              <a:t>» (Преподавание в начальных классах, Дошкольное образование, Робототехника, Магия сварки, Социальный работник); ГБПОУ СО «БАТ» (Современная отделка квартиры, Контроль и оценка качества пищевых продуктов, Современная экономика России, Основы компьютерных технологий архитектурного проектирования, Автомеханик, Пекарь, Физическая культура); ГБПОУ СО «КПУ» (Социальный работник); ГБПОУ СО «ПГТ» (Моя профессия – слесарь); ГБПОУ СО «ОГТ» (В мире социальной работы, Специалист по эксплуатации и ремонту с/х техники и оборудования), ГБПОУ СО «ХГТ» (Преподавание в начальных классах, Пожарная безопасность, Юный сварщик, Юный пахарь).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Положительный</a:t>
            </a:r>
            <a:r>
              <a:rPr lang="ru-RU" baseline="0" dirty="0" smtClean="0"/>
              <a:t> опыт позволил расширить географию участия более, чем в два раза. Так, в в</a:t>
            </a:r>
            <a:r>
              <a:rPr lang="ru-RU" dirty="0" smtClean="0"/>
              <a:t>есенние каникулы  уже</a:t>
            </a:r>
            <a:r>
              <a:rPr lang="ru-RU" dirty="0"/>
              <a:t> 1094 обучающихся из 51 школы</a:t>
            </a:r>
            <a:r>
              <a:rPr lang="ru-RU" dirty="0" smtClean="0"/>
              <a:t> приняли участие в профильных сменах: ГБПОУ СО «ЧХТТ» (Электромонтер по ремонту и обслуживанию электрооборудования, Монтаж, техническое обслуживание и ремонт промышленного оборудования, Оснащение средствами автоматизации технологических процессов и производств, Технология аналитического контроля химических соединений, Техническое обслуживание и ремонт двигателей, систем и агрегатов автомобилей, Сетевое и системное администрирование); ГБПОУ СО «ЧГК им. О. </a:t>
            </a:r>
            <a:r>
              <a:rPr lang="ru-RU" dirty="0" err="1" smtClean="0"/>
              <a:t>Колычева</a:t>
            </a:r>
            <a:r>
              <a:rPr lang="ru-RU" dirty="0" smtClean="0"/>
              <a:t>» (Робототехника, Дошкольное образование, Преподавание в начальных классах, Социальная работа, Сварщик); ГБПОУ СО «БАТ» (Пекарь, Оценка качества продуктов питания, Физическая культура, Современная отделка квартир); ГБПОУ СО «КГТ» (Мастер сельскохозяйственного производства, В мире социальной работы, Сварочное дело); ГБПОУ СО «ПГТ» (Я – сварщик, Моя профессия слесарь), ГБПОУ СО «ОГТ» (В мире социальной работы, Эксплуатация и ремонт сельскохозяйственной техники и оборудования, Рабочий плодоовощного хранилища); ГБПОУ СО «ХГТ» (Дошкольное образование, Эксплуатация и ремонт сельскохозяйственной  техники и оборудования)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D9B8B-B94D-4327-B946-BF98D09BD0AC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944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A4029F64-1841-41E8-A7F6-B0FE6952511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067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C776FEC4-8371-41BD-9006-C03BA773EA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305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00704AD4-4E14-4FEA-A229-757730BAF51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50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0277F0D2-4D1E-4EF6-B0DC-072F23FBD38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077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8980F738-5E84-47DA-A709-646F62C1092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70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D5BD9B7B-61B4-4087-A139-09E6A8EC4E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4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A6C9F306-D3D8-40D4-9417-449C02C9004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A8F117BA-62A3-4A5B-803A-A7D8E534A7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02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82176597-0BFA-4AA0-A610-BF1FECEE7A0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427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altLang="ru-RU" smtClean="0"/>
              <a:t>Слайд № </a:t>
            </a:r>
            <a:fld id="{21632C88-10C8-4F92-9948-879941A531C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124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smtClean="0"/>
              <a:t>Слайд № </a:t>
            </a:r>
            <a:fld id="{9E574C8C-496D-4132-A332-7496212F65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806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28E559D-5E28-43F1-A869-4DD02B06B0F6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r>
              <a:rPr lang="ru-RU" altLang="ru-RU" smtClean="0"/>
              <a:t>Слайд № </a:t>
            </a:r>
            <a:fld id="{80A160F5-7D30-473A-94D6-33D8F171896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80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emf"/><Relationship Id="rId5" Type="http://schemas.openxmlformats.org/officeDocument/2006/relationships/chart" Target="../charts/chart2.xml"/><Relationship Id="rId10" Type="http://schemas.openxmlformats.org/officeDocument/2006/relationships/image" Target="../media/image5.jpeg"/><Relationship Id="rId4" Type="http://schemas.openxmlformats.org/officeDocument/2006/relationships/chart" Target="../charts/chart1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7048BFA2-D791-456A-77CF-8B7580D1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8507" y="118306"/>
            <a:ext cx="791766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2722" y="115784"/>
            <a:ext cx="928750" cy="8907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xmlns="" id="{779D7774-37DD-454F-CCEB-251102D9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967" y="318774"/>
            <a:ext cx="54260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МИНИСТЕРСТВО ОБРАЗОВАНИЯ И НАУКИ САМАРСКОЙ ОБЛАСТИ</a:t>
            </a:r>
          </a:p>
          <a:p>
            <a:pPr algn="ctr" eaLnBrk="1" hangingPunct="1"/>
            <a:r>
              <a:rPr lang="ru-RU" alt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ЮГО-ЗАПАДНОЕ УПРАВЛЕНИЕ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1042" y="4385606"/>
            <a:ext cx="512625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14350">
              <a:lnSpc>
                <a:spcPct val="90000"/>
              </a:lnSpc>
              <a:spcBef>
                <a:spcPts val="281"/>
              </a:spcBef>
              <a:defRPr/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28.09.2023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5" y="1545936"/>
            <a:ext cx="5391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 выполнении протокольных поручений по итогам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Августовской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конференции работников образования </a:t>
            </a:r>
            <a:b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Самарской области 2022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года в ГБОУ СОШ с. Тепловка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alt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200" dirty="0">
                <a:solidFill>
                  <a:schemeClr val="bg1"/>
                </a:solidFill>
              </a:rPr>
              <a:t/>
            </a:r>
            <a:br>
              <a:rPr lang="ru-RU" altLang="ru-RU" sz="1200" dirty="0">
                <a:solidFill>
                  <a:schemeClr val="bg1"/>
                </a:solidFill>
              </a:rPr>
            </a:b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790" y="247878"/>
            <a:ext cx="1128177" cy="626538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323528" y="3291830"/>
            <a:ext cx="5777865" cy="67710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lang="ru-RU" sz="1800" dirty="0" err="1" smtClean="0">
                <a:solidFill>
                  <a:srgbClr val="1D1D1B"/>
                </a:solidFill>
                <a:latin typeface="Bebas Neue Book"/>
                <a:cs typeface="Bebas Neue Book"/>
              </a:rPr>
              <a:t>Фисенко</a:t>
            </a:r>
            <a:r>
              <a:rPr lang="ru-RU" sz="1800" dirty="0" smtClean="0">
                <a:solidFill>
                  <a:srgbClr val="1D1D1B"/>
                </a:solidFill>
                <a:latin typeface="Bebas Neue Book"/>
                <a:cs typeface="Bebas Neue Book"/>
              </a:rPr>
              <a:t> Н.Ю., </a:t>
            </a:r>
            <a:endParaRPr lang="ru-RU" sz="1800" dirty="0" smtClean="0">
              <a:solidFill>
                <a:srgbClr val="1D1D1B"/>
              </a:solidFill>
              <a:latin typeface="Bebas Neue Book"/>
              <a:cs typeface="Bebas Neue Book"/>
            </a:endParaRPr>
          </a:p>
          <a:p>
            <a:pPr marL="12700" marR="5080">
              <a:spcBef>
                <a:spcPts val="600"/>
              </a:spcBef>
            </a:pPr>
            <a:r>
              <a:rPr lang="ru-RU" dirty="0" smtClean="0">
                <a:solidFill>
                  <a:srgbClr val="1D1D1B"/>
                </a:solidFill>
                <a:latin typeface="Bebas Neue Book"/>
                <a:cs typeface="Bebas Neue Book"/>
              </a:rPr>
              <a:t>и.о. директора</a:t>
            </a:r>
            <a:endParaRPr dirty="0">
              <a:latin typeface="Bebas Neue Book"/>
              <a:cs typeface="Bebas Neue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07704" y="270136"/>
            <a:ext cx="7056784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ВОСПИТАТЕЛЬНАЯ РАБОТА </a:t>
            </a:r>
            <a:r>
              <a:rPr lang="ru-RU" sz="2000" b="1" dirty="0" smtClean="0"/>
              <a:t>П.П.30-32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9521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25</a:t>
            </a:r>
            <a:r>
              <a:rPr lang="ru-RU" b="1" dirty="0" smtClean="0">
                <a:solidFill>
                  <a:srgbClr val="002060"/>
                </a:solidFill>
              </a:rPr>
              <a:t>. Увеличен </a:t>
            </a:r>
            <a:r>
              <a:rPr lang="ru-RU" b="1" dirty="0">
                <a:solidFill>
                  <a:srgbClr val="002060"/>
                </a:solidFill>
              </a:rPr>
              <a:t>охват </a:t>
            </a:r>
            <a:r>
              <a:rPr lang="ru-RU" b="1" dirty="0" smtClean="0">
                <a:solidFill>
                  <a:srgbClr val="002060"/>
                </a:solidFill>
              </a:rPr>
              <a:t>учащихся техническим </a:t>
            </a:r>
            <a:r>
              <a:rPr lang="ru-RU" b="1" dirty="0">
                <a:solidFill>
                  <a:srgbClr val="002060"/>
                </a:solidFill>
              </a:rPr>
              <a:t>творчеством: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2021 год </a:t>
            </a:r>
            <a:r>
              <a:rPr lang="ru-RU" b="1" dirty="0" smtClean="0">
                <a:solidFill>
                  <a:srgbClr val="002060"/>
                </a:solidFill>
              </a:rPr>
              <a:t>2 программы             2022 </a:t>
            </a:r>
            <a:r>
              <a:rPr lang="ru-RU" b="1" dirty="0" smtClean="0">
                <a:solidFill>
                  <a:srgbClr val="002060"/>
                </a:solidFill>
              </a:rPr>
              <a:t>год </a:t>
            </a:r>
            <a:r>
              <a:rPr lang="ru-RU" b="1" dirty="0" smtClean="0">
                <a:solidFill>
                  <a:srgbClr val="002060"/>
                </a:solidFill>
              </a:rPr>
              <a:t>3 программы               </a:t>
            </a:r>
            <a:r>
              <a:rPr lang="ru-RU" b="1" dirty="0" smtClean="0">
                <a:solidFill>
                  <a:srgbClr val="002060"/>
                </a:solidFill>
              </a:rPr>
              <a:t>2023 год </a:t>
            </a:r>
            <a:r>
              <a:rPr lang="ru-RU" b="1" dirty="0" smtClean="0">
                <a:solidFill>
                  <a:srgbClr val="002060"/>
                </a:solidFill>
              </a:rPr>
              <a:t> 5 программ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26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100%</a:t>
            </a:r>
            <a:r>
              <a:rPr lang="ru-RU" b="1" dirty="0">
                <a:solidFill>
                  <a:srgbClr val="002060"/>
                </a:solidFill>
              </a:rPr>
              <a:t> программ технической направленности предусматривают реализацию конкретных проектов и мероприятий и оценку их результативности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000364" y="1714494"/>
            <a:ext cx="50405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00760" y="1714494"/>
            <a:ext cx="50405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85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5800" y="270136"/>
            <a:ext cx="8278688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33-34,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1.2,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поручения Губернатора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 области)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4217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27</a:t>
            </a:r>
            <a:r>
              <a:rPr lang="ru-RU" sz="1200" b="1" dirty="0" smtClean="0">
                <a:solidFill>
                  <a:srgbClr val="002060"/>
                </a:solidFill>
              </a:rPr>
              <a:t>. </a:t>
            </a:r>
            <a:r>
              <a:rPr lang="ru-RU" sz="1200" b="1" dirty="0">
                <a:solidFill>
                  <a:srgbClr val="002060"/>
                </a:solidFill>
              </a:rPr>
              <a:t>Организовано участие </a:t>
            </a:r>
            <a:r>
              <a:rPr lang="ru-RU" sz="1200" b="1" dirty="0" smtClean="0">
                <a:solidFill>
                  <a:srgbClr val="002060"/>
                </a:solidFill>
              </a:rPr>
              <a:t>родительских команд в турнире </a:t>
            </a:r>
            <a:r>
              <a:rPr lang="ru-RU" sz="1200" b="1" dirty="0">
                <a:solidFill>
                  <a:srgbClr val="002060"/>
                </a:solidFill>
              </a:rPr>
              <a:t>«Высший класс»</a:t>
            </a:r>
          </a:p>
          <a:p>
            <a:pPr algn="just"/>
            <a:endParaRPr lang="ru-RU" sz="1200" b="1" dirty="0">
              <a:solidFill>
                <a:srgbClr val="00206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28</a:t>
            </a:r>
            <a:r>
              <a:rPr lang="ru-RU" sz="1200" b="1" dirty="0" smtClean="0">
                <a:solidFill>
                  <a:srgbClr val="002060"/>
                </a:solidFill>
              </a:rPr>
              <a:t>. </a:t>
            </a:r>
            <a:r>
              <a:rPr lang="ru-RU" sz="1200" b="1" dirty="0">
                <a:solidFill>
                  <a:srgbClr val="002060"/>
                </a:solidFill>
              </a:rPr>
              <a:t>В </a:t>
            </a:r>
            <a:r>
              <a:rPr lang="ru-RU" sz="1200" b="1" dirty="0" smtClean="0"/>
              <a:t>ГБОУ СОШ с. Тепловка </a:t>
            </a:r>
            <a:r>
              <a:rPr lang="ru-RU" sz="1200" b="1" dirty="0" smtClean="0">
                <a:solidFill>
                  <a:srgbClr val="002060"/>
                </a:solidFill>
              </a:rPr>
              <a:t>проведены общешкольное родительское собрание  </a:t>
            </a:r>
            <a:r>
              <a:rPr lang="ru-RU" sz="1200" b="1" dirty="0" smtClean="0">
                <a:solidFill>
                  <a:srgbClr val="002060"/>
                </a:solidFill>
              </a:rPr>
              <a:t>с презентацией достижений отрасли «Образование»</a:t>
            </a:r>
          </a:p>
          <a:p>
            <a:pPr algn="just"/>
            <a:endParaRPr lang="ru-RU" sz="1200" b="1" dirty="0">
              <a:solidFill>
                <a:srgbClr val="002060"/>
              </a:solidFill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</a:rPr>
              <a:t>1.2. </a:t>
            </a:r>
            <a:r>
              <a:rPr lang="ru-RU" sz="1200" b="1" dirty="0" smtClean="0">
                <a:solidFill>
                  <a:srgbClr val="002060"/>
                </a:solidFill>
              </a:rPr>
              <a:t>Продолжена работа, направленная на повышение </a:t>
            </a:r>
            <a:r>
              <a:rPr lang="ru-RU" sz="1200" b="1" dirty="0">
                <a:solidFill>
                  <a:srgbClr val="002060"/>
                </a:solidFill>
              </a:rPr>
              <a:t>престижа волонтерской </a:t>
            </a:r>
            <a:r>
              <a:rPr lang="ru-RU" sz="120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200" b="1" dirty="0">
                <a:solidFill>
                  <a:srgbClr val="002060"/>
                </a:solidFill>
              </a:rPr>
              <a:t>и мотивации участия в </a:t>
            </a:r>
            <a:r>
              <a:rPr lang="ru-RU" sz="1200" b="1" dirty="0" smtClean="0">
                <a:solidFill>
                  <a:srgbClr val="002060"/>
                </a:solidFill>
              </a:rPr>
              <a:t>деятельности добровольческих объединений</a:t>
            </a:r>
          </a:p>
          <a:p>
            <a:pPr marL="408162" indent="-408162" algn="just"/>
            <a:endParaRPr lang="ru-RU" sz="1200" b="1" dirty="0" smtClean="0">
              <a:solidFill>
                <a:srgbClr val="002060"/>
              </a:solidFill>
            </a:endParaRPr>
          </a:p>
          <a:p>
            <a:pPr marL="408162" indent="-408162" algn="just"/>
            <a:r>
              <a:rPr lang="ru-RU" sz="1200" b="1" dirty="0" smtClean="0">
                <a:solidFill>
                  <a:srgbClr val="002060"/>
                </a:solidFill>
              </a:rPr>
              <a:t>2022 год                                     </a:t>
            </a:r>
            <a:r>
              <a:rPr lang="ru-RU" sz="1200" b="1" dirty="0" smtClean="0">
                <a:solidFill>
                  <a:srgbClr val="002060"/>
                </a:solidFill>
              </a:rPr>
              <a:t>54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чел. </a:t>
            </a:r>
          </a:p>
          <a:p>
            <a:pPr marL="408162" indent="-408162" algn="just"/>
            <a:r>
              <a:rPr lang="ru-RU" sz="1200" b="1" dirty="0" smtClean="0">
                <a:solidFill>
                  <a:srgbClr val="002060"/>
                </a:solidFill>
              </a:rPr>
              <a:t>2023 год (1 полугодие)            </a:t>
            </a:r>
            <a:r>
              <a:rPr lang="ru-RU" sz="1200" b="1" dirty="0" smtClean="0">
                <a:solidFill>
                  <a:srgbClr val="002060"/>
                </a:solidFill>
              </a:rPr>
              <a:t>75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чел.</a:t>
            </a:r>
          </a:p>
          <a:p>
            <a:pPr marL="408162" indent="-408162" algn="just"/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</a:rPr>
              <a:t>1.3. В 2022-2023 учебном году </a:t>
            </a:r>
            <a:r>
              <a:rPr lang="ru-RU" sz="1200" b="1" dirty="0" smtClean="0">
                <a:solidFill>
                  <a:srgbClr val="002060"/>
                </a:solidFill>
              </a:rPr>
              <a:t>в ГБОУ СОШ с. Тепловка было </a:t>
            </a:r>
            <a:r>
              <a:rPr lang="ru-RU" sz="1200" b="1" dirty="0">
                <a:solidFill>
                  <a:srgbClr val="002060"/>
                </a:solidFill>
              </a:rPr>
              <a:t>организовано прохождение обучения и отработка практических действий при чрезвычайных ситуациях: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</a:rPr>
              <a:t>	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проведено  </a:t>
            </a:r>
            <a:r>
              <a:rPr lang="ru-RU" sz="1200" b="1" dirty="0" smtClean="0"/>
              <a:t>4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тренировки. </a:t>
            </a:r>
            <a:endParaRPr lang="ru-RU" sz="1200" b="1" dirty="0">
              <a:solidFill>
                <a:srgbClr val="002060"/>
              </a:solidFill>
            </a:endParaRPr>
          </a:p>
          <a:p>
            <a:pPr marL="408162" indent="-408162" algn="just"/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0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8330" t="68943" r="8242" b="19732"/>
          <a:stretch/>
        </p:blipFill>
        <p:spPr>
          <a:xfrm>
            <a:off x="4764231" y="1621302"/>
            <a:ext cx="2050554" cy="557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2201" y="938992"/>
            <a:ext cx="2988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Одноразовое бесплатное горячее   питание для обучающихся     5-11 </a:t>
            </a:r>
            <a:r>
              <a:rPr lang="ru-RU" sz="1200" dirty="0" err="1"/>
              <a:t>кл</a:t>
            </a:r>
            <a:r>
              <a:rPr lang="ru-RU" sz="1200" dirty="0"/>
              <a:t> . (238 чел.)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5177" y="928360"/>
            <a:ext cx="278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Освобождение от взимания родительской платы за присмотр и уход за детьми  (153 чел.)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045165379"/>
              </p:ext>
            </p:extLst>
          </p:nvPr>
        </p:nvGraphicFramePr>
        <p:xfrm>
          <a:off x="2698990" y="1923679"/>
          <a:ext cx="3233211" cy="321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47523136"/>
              </p:ext>
            </p:extLst>
          </p:nvPr>
        </p:nvGraphicFramePr>
        <p:xfrm>
          <a:off x="5932201" y="1887700"/>
          <a:ext cx="2988891" cy="291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35881" t="17613" r="35256" b="8133"/>
          <a:stretch/>
        </p:blipFill>
        <p:spPr>
          <a:xfrm>
            <a:off x="299402" y="290570"/>
            <a:ext cx="1577271" cy="228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/>
          <a:srcRect l="36082" t="17186" r="36346" b="7932"/>
          <a:stretch/>
        </p:blipFill>
        <p:spPr>
          <a:xfrm>
            <a:off x="768891" y="475369"/>
            <a:ext cx="1500211" cy="229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/>
          <a:srcRect l="36072" t="17029" r="35714" b="9772"/>
          <a:stretch/>
        </p:blipFill>
        <p:spPr>
          <a:xfrm>
            <a:off x="1198779" y="718379"/>
            <a:ext cx="1530539" cy="223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01391" y="3195044"/>
            <a:ext cx="18352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1A1A1A"/>
                </a:solidFill>
              </a:rPr>
              <a:t>Алгоритм сопровождения детей ветеранов, участников СВО </a:t>
            </a:r>
          </a:p>
          <a:p>
            <a:pPr algn="ctr"/>
            <a:r>
              <a:rPr lang="ru-RU" sz="900" b="1" dirty="0">
                <a:solidFill>
                  <a:srgbClr val="1A1A1A"/>
                </a:solidFill>
              </a:rPr>
              <a:t>(все уровни обучения - ДОО, школы, ПОО)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204" y="3922326"/>
            <a:ext cx="1035844" cy="1035844"/>
          </a:xfrm>
          <a:prstGeom prst="rect">
            <a:avLst/>
          </a:prstGeom>
        </p:spPr>
      </p:pic>
      <p:pic>
        <p:nvPicPr>
          <p:cNvPr id="12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28204" y="259830"/>
            <a:ext cx="7992888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(поручения Губернатора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490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763688" y="270136"/>
            <a:ext cx="7200800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ПРОТОКОЛЬНЫЕ ПОРУЧЕНИЯ</a:t>
            </a:r>
            <a:endParaRPr lang="ru-RU" sz="2800" b="1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4703105" y="1507536"/>
            <a:ext cx="3449718" cy="1292216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108830" tIns="54416" rIns="108830" bIns="54416" anchor="ctr"/>
          <a:lstStyle/>
          <a:p>
            <a:endParaRPr lang="ru-RU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95205" y="990058"/>
            <a:ext cx="3115328" cy="1165743"/>
            <a:chOff x="2140" y="2071"/>
            <a:chExt cx="1472" cy="416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ltGray">
            <a:xfrm>
              <a:off x="2140" y="2071"/>
              <a:ext cx="1472" cy="41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9" name="Rectangle 22"/>
          <p:cNvSpPr>
            <a:spLocks noChangeArrowheads="1"/>
          </p:cNvSpPr>
          <p:nvPr/>
        </p:nvSpPr>
        <p:spPr bwMode="black">
          <a:xfrm>
            <a:off x="5114246" y="960653"/>
            <a:ext cx="2842601" cy="12178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830" tIns="54416" rIns="108830" bIns="544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ВЫПОЛНЕНЫ,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не требуют продолжения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968805" y="1924569"/>
            <a:ext cx="3449718" cy="2497716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108830" tIns="54416" rIns="108830" bIns="54416" anchor="ctr"/>
          <a:lstStyle/>
          <a:p>
            <a:endParaRPr lang="ru-RU"/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ltGray">
          <a:xfrm>
            <a:off x="1187624" y="1419622"/>
            <a:ext cx="3071248" cy="80393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lIns="108830" tIns="54416" rIns="108830" bIns="54416" anchor="ctr"/>
          <a:lstStyle/>
          <a:p>
            <a:endParaRPr lang="ru-RU" dirty="0"/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ltGray">
          <a:xfrm>
            <a:off x="1194419" y="1382094"/>
            <a:ext cx="3030672" cy="12544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108830" tIns="54416" rIns="108830" bIns="54416" anchor="ctr"/>
          <a:lstStyle/>
          <a:p>
            <a:endParaRPr lang="ru-RU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black">
          <a:xfrm>
            <a:off x="1692742" y="1431283"/>
            <a:ext cx="2158586" cy="848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8830" tIns="54416" rIns="108830" bIns="54416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ВСЕГО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ПОРУЧЕНИЙ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gray">
          <a:xfrm>
            <a:off x="1282927" y="2799752"/>
            <a:ext cx="3015858" cy="556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8830" tIns="54416" rIns="108830" bIns="54416">
            <a:spAutoFit/>
          </a:bodyPr>
          <a:lstStyle/>
          <a:p>
            <a:pPr algn="ctr" eaLnBrk="0" hangingPunct="0"/>
            <a:r>
              <a:rPr lang="ru-RU" sz="2900" b="1" dirty="0">
                <a:solidFill>
                  <a:srgbClr val="002060"/>
                </a:solidFill>
                <a:latin typeface="Arial" charset="0"/>
              </a:rPr>
              <a:t>40 поручений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gray">
          <a:xfrm>
            <a:off x="5022181" y="2220286"/>
            <a:ext cx="3015858" cy="556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830" tIns="54416" rIns="108830" bIns="54416">
            <a:spAutoFit/>
          </a:bodyPr>
          <a:lstStyle/>
          <a:p>
            <a:pPr algn="ctr" eaLnBrk="0" hangingPunct="0"/>
            <a:r>
              <a:rPr lang="ru-RU" sz="2900" b="1" dirty="0" smtClean="0">
                <a:solidFill>
                  <a:srgbClr val="002060"/>
                </a:solidFill>
                <a:latin typeface="Arial" charset="0"/>
              </a:rPr>
              <a:t>32 поручения</a:t>
            </a:r>
            <a:endParaRPr lang="ru-RU" sz="29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gray">
          <a:xfrm>
            <a:off x="4755353" y="3410709"/>
            <a:ext cx="3449718" cy="163413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108830" tIns="54416" rIns="108830" bIns="54416" anchor="ctr"/>
          <a:lstStyle/>
          <a:p>
            <a:endParaRPr lang="ru-RU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972446" y="2929630"/>
            <a:ext cx="3115328" cy="1682164"/>
            <a:chOff x="2140" y="2071"/>
            <a:chExt cx="1472" cy="416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ltGray">
            <a:xfrm>
              <a:off x="2140" y="2071"/>
              <a:ext cx="1472" cy="41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21123" y="3042134"/>
            <a:ext cx="3030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ВЫПОЛНЕНЫ, но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ребуют постоянного внимания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gray">
          <a:xfrm>
            <a:off x="5071916" y="4521781"/>
            <a:ext cx="3015858" cy="556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8830" tIns="54416" rIns="108830" bIns="54416">
            <a:spAutoFit/>
          </a:bodyPr>
          <a:lstStyle/>
          <a:p>
            <a:pPr algn="ctr" eaLnBrk="0" hangingPunct="0"/>
            <a:r>
              <a:rPr lang="ru-RU" sz="2900" b="1" dirty="0" smtClean="0">
                <a:solidFill>
                  <a:srgbClr val="002060"/>
                </a:solidFill>
                <a:latin typeface="Arial" charset="0"/>
              </a:rPr>
              <a:t>13 поручений</a:t>
            </a:r>
            <a:endParaRPr lang="ru-RU" sz="29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4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835696" y="270136"/>
            <a:ext cx="7128792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ДОШКОЛЬНОЕ ОБРАЗОВАНИЕ </a:t>
            </a:r>
            <a:r>
              <a:rPr lang="ru-RU" sz="2000" b="1" dirty="0" smtClean="0"/>
              <a:t>П.П.1-4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82294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162" indent="-408162">
              <a:buClr>
                <a:srgbClr val="002060"/>
              </a:buClr>
              <a:buSzPct val="95000"/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В СП «Ласточка»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ГБОУ СОШ с.Тепловка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созданы условия для развития технического творчества </a:t>
            </a:r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marL="408162" indent="-408162">
              <a:buClr>
                <a:srgbClr val="002060"/>
              </a:buClr>
              <a:buSzPct val="95000"/>
            </a:pPr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marL="408162" indent="-408162">
              <a:buClr>
                <a:srgbClr val="002060"/>
              </a:buClr>
              <a:buSzPct val="95000"/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marL="408162" indent="-408162">
              <a:buClr>
                <a:srgbClr val="002060"/>
              </a:buClr>
              <a:buSzPct val="95000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2.     В 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комплексно-тематическое планирование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детского сада включены мероприятия, посвященные техническому творчеству и космической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тематике</a:t>
            </a:r>
          </a:p>
          <a:p>
            <a:pPr marL="408162" indent="-408162">
              <a:buClr>
                <a:srgbClr val="002060"/>
              </a:buClr>
              <a:buSzPct val="95000"/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marL="408162" indent="-408162">
              <a:buClr>
                <a:srgbClr val="002060"/>
              </a:buClr>
              <a:buSzPct val="95000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3.     Обеспечена 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адресная методическая  помощь воспитателям детских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садов, испытывающим трудности в организации, структурировании и индивидуализации образовательного процесса с учетом интересов, способностей и возможностей дошкольников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7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99592" y="214672"/>
            <a:ext cx="8118648" cy="5747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/>
              <a:t>ВОСПИТАТЕЛЬНАЯ РАБОТА </a:t>
            </a:r>
            <a:r>
              <a:rPr lang="ru-RU" sz="2000" b="1" dirty="0" smtClean="0"/>
              <a:t>П.П.5-8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1912" y="113159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. В ГБОУ СОШ с.Тепловка создан Центр </a:t>
            </a:r>
            <a:r>
              <a:rPr lang="ru-RU" b="1" dirty="0">
                <a:solidFill>
                  <a:srgbClr val="002060"/>
                </a:solidFill>
              </a:rPr>
              <a:t>детских инициатив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6. Организовано участие </a:t>
            </a:r>
            <a:r>
              <a:rPr lang="ru-RU" b="1" dirty="0">
                <a:solidFill>
                  <a:srgbClr val="FF0000"/>
                </a:solidFill>
              </a:rPr>
              <a:t>100%</a:t>
            </a:r>
            <a:r>
              <a:rPr lang="ru-RU" b="1" dirty="0">
                <a:solidFill>
                  <a:srgbClr val="002060"/>
                </a:solidFill>
              </a:rPr>
              <a:t> обучающихся ОО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федеральном проекте «Разговор о важном»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7. В 2022-2023 годах на платформе Академии </a:t>
            </a:r>
            <a:r>
              <a:rPr lang="ru-RU" b="1" dirty="0" err="1">
                <a:solidFill>
                  <a:srgbClr val="002060"/>
                </a:solidFill>
              </a:rPr>
              <a:t>Минпросвещения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были обучены классные </a:t>
            </a:r>
            <a:r>
              <a:rPr lang="ru-RU" b="1" dirty="0" smtClean="0">
                <a:solidFill>
                  <a:srgbClr val="002060"/>
                </a:solidFill>
              </a:rPr>
              <a:t>руководители </a:t>
            </a:r>
            <a:r>
              <a:rPr lang="ru-RU" b="1" dirty="0" smtClean="0">
                <a:solidFill>
                  <a:srgbClr val="002060"/>
                </a:solidFill>
              </a:rPr>
              <a:t>в количестве </a:t>
            </a:r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человек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81</a:t>
            </a:r>
            <a:r>
              <a:rPr lang="ru-RU" b="1" dirty="0" smtClean="0">
                <a:solidFill>
                  <a:srgbClr val="002060"/>
                </a:solidFill>
              </a:rPr>
              <a:t>%). 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8.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Учащиеся 1 по 4 класс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зарегистрированы в федеральном проекте «Орлята России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7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-134978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5800" y="483519"/>
            <a:ext cx="8278688" cy="720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b="1" dirty="0" smtClean="0"/>
              <a:t>ВОСПИТАТЕЛЬНАЯ РАБОТА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п.п.9-10 п.1.4-1.5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поручения Губернатора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 области) </a:t>
            </a:r>
          </a:p>
          <a:p>
            <a:pPr algn="just"/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87364"/>
            <a:ext cx="7920880" cy="2572107"/>
          </a:xfrm>
          <a:prstGeom prst="rect">
            <a:avLst/>
          </a:prstGeom>
        </p:spPr>
        <p:txBody>
          <a:bodyPr wrap="square" lIns="108830" tIns="54416" rIns="108830" bIns="54416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9. </a:t>
            </a:r>
            <a:r>
              <a:rPr lang="ru-RU" b="1" dirty="0" smtClean="0">
                <a:solidFill>
                  <a:srgbClr val="002060"/>
                </a:solidFill>
              </a:rPr>
              <a:t>Обеспечено увеличение </a:t>
            </a:r>
            <a:r>
              <a:rPr lang="ru-RU" b="1" dirty="0">
                <a:solidFill>
                  <a:srgbClr val="002060"/>
                </a:solidFill>
              </a:rPr>
              <a:t>охвата обучающихся ОО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походах и </a:t>
            </a:r>
            <a:r>
              <a:rPr lang="ru-RU" b="1" dirty="0" smtClean="0">
                <a:solidFill>
                  <a:srgbClr val="002060"/>
                </a:solidFill>
              </a:rPr>
              <a:t>экскурсиях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10. </a:t>
            </a:r>
            <a:r>
              <a:rPr lang="ru-RU" b="1" dirty="0" smtClean="0">
                <a:solidFill>
                  <a:srgbClr val="002060"/>
                </a:solidFill>
              </a:rPr>
              <a:t>Обеспечено участие всех школьных музеев подведомственных образовательных организаций в конкурсном движении различного уровня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10.1.  В ГБОУ СОШ создан школьный музей «Родная сторона»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10.2. </a:t>
            </a:r>
            <a:r>
              <a:rPr lang="ru-RU" b="1" dirty="0">
                <a:solidFill>
                  <a:srgbClr val="002060"/>
                </a:solidFill>
              </a:rPr>
              <a:t>Подготовлена и проведена паспортизация </a:t>
            </a:r>
            <a:r>
              <a:rPr lang="ru-RU" b="1" dirty="0" smtClean="0">
                <a:solidFill>
                  <a:srgbClr val="002060"/>
                </a:solidFill>
              </a:rPr>
              <a:t> музея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339752" y="270136"/>
            <a:ext cx="6624736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ОБЩЕЕ ОБРАЗОВАНИЕ </a:t>
            </a:r>
            <a:r>
              <a:rPr lang="ru-RU" sz="2000" b="1" dirty="0" smtClean="0"/>
              <a:t>П.П.11-16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571750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5237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11</a:t>
            </a:r>
            <a:r>
              <a:rPr lang="ru-RU" sz="1400" b="1" dirty="0">
                <a:solidFill>
                  <a:srgbClr val="002060"/>
                </a:solidFill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 анализ </a:t>
            </a:r>
            <a:r>
              <a:rPr lang="ru-RU" sz="1400" b="1" dirty="0">
                <a:solidFill>
                  <a:srgbClr val="002060"/>
                </a:solidFill>
              </a:rPr>
              <a:t>итогов ОГЭ и ЕГЭ в </a:t>
            </a:r>
            <a:r>
              <a:rPr lang="ru-RU" sz="1400" b="1" dirty="0" smtClean="0">
                <a:solidFill>
                  <a:srgbClr val="002060"/>
                </a:solidFill>
              </a:rPr>
              <a:t>2022году</a:t>
            </a: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12.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Обеспечена качественная подготовка обучающихся, не сдавших ОГЭ в основной период, к сдаче экзаменов в дополнительные сроки. 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13. Проведена коррекция рабочих программ  </a:t>
            </a:r>
            <a:r>
              <a:rPr lang="ru-RU" sz="1400" b="1" dirty="0" smtClean="0">
                <a:solidFill>
                  <a:srgbClr val="002060"/>
                </a:solidFill>
              </a:rPr>
              <a:t>и методических подходов к преподаванию предметов для повышения показателей качества подготовки выпускников.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                   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14. </a:t>
            </a:r>
            <a:r>
              <a:rPr lang="ru-RU" sz="1400" b="1" dirty="0" smtClean="0">
                <a:solidFill>
                  <a:srgbClr val="002060"/>
                </a:solidFill>
              </a:rPr>
              <a:t>Учитель информатики повысил квалификацию.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2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27584" y="270136"/>
            <a:ext cx="8136904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ФГОС ШКОЛА МИНПРОСВЕЩЕНИЯ </a:t>
            </a:r>
            <a:r>
              <a:rPr lang="ru-RU" sz="2000" b="1" dirty="0" smtClean="0"/>
              <a:t>П.П.17-20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00312"/>
            <a:ext cx="8568952" cy="4295656"/>
          </a:xfrm>
          <a:prstGeom prst="rect">
            <a:avLst/>
          </a:prstGeom>
        </p:spPr>
        <p:txBody>
          <a:bodyPr wrap="square" lIns="108830" tIns="54416" rIns="108830" bIns="54416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15. </a:t>
            </a:r>
            <a:r>
              <a:rPr lang="ru-RU" b="1" dirty="0">
                <a:solidFill>
                  <a:srgbClr val="002060"/>
                </a:solidFill>
              </a:rPr>
              <a:t>Обеспечен </a:t>
            </a:r>
            <a:r>
              <a:rPr lang="ru-RU" b="1" dirty="0">
                <a:solidFill>
                  <a:srgbClr val="FF0000"/>
                </a:solidFill>
              </a:rPr>
              <a:t>100% </a:t>
            </a:r>
            <a:r>
              <a:rPr lang="ru-RU" b="1" dirty="0">
                <a:solidFill>
                  <a:srgbClr val="002060"/>
                </a:solidFill>
              </a:rPr>
              <a:t>переход общеобразовательных организаций (с 1 по 5 класс) на обучение  по обновленным ФГОС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408162" indent="-408162" algn="just"/>
            <a:r>
              <a:rPr lang="ru-RU" b="1" dirty="0" smtClean="0">
                <a:solidFill>
                  <a:srgbClr val="002060"/>
                </a:solidFill>
              </a:rPr>
              <a:t>16. Курсы </a:t>
            </a:r>
            <a:r>
              <a:rPr lang="ru-RU" b="1" dirty="0">
                <a:solidFill>
                  <a:srgbClr val="002060"/>
                </a:solidFill>
              </a:rPr>
              <a:t>повышения квалификации для дальнейшего внедрения ФГОС ООО в 6 классах прошли  </a:t>
            </a:r>
            <a:r>
              <a:rPr lang="ru-RU" b="1" dirty="0">
                <a:solidFill>
                  <a:srgbClr val="FF0000"/>
                </a:solidFill>
              </a:rPr>
              <a:t>100%  </a:t>
            </a:r>
            <a:r>
              <a:rPr lang="ru-RU" b="1" dirty="0">
                <a:solidFill>
                  <a:srgbClr val="002060"/>
                </a:solidFill>
              </a:rPr>
              <a:t>педагогических </a:t>
            </a:r>
            <a:r>
              <a:rPr lang="ru-RU" b="1" dirty="0" smtClean="0">
                <a:solidFill>
                  <a:srgbClr val="002060"/>
                </a:solidFill>
              </a:rPr>
              <a:t>работников.</a:t>
            </a:r>
          </a:p>
          <a:p>
            <a:pPr marL="408162" indent="-408162" algn="just">
              <a:buAutoNum type="arabicPeriod" startAt="18"/>
            </a:pPr>
            <a:endParaRPr lang="ru-RU" b="1" dirty="0">
              <a:solidFill>
                <a:srgbClr val="002060"/>
              </a:solidFill>
            </a:endParaRPr>
          </a:p>
          <a:p>
            <a:pPr marL="408162" indent="-408162" algn="just"/>
            <a:r>
              <a:rPr lang="ru-RU" b="1" dirty="0" smtClean="0">
                <a:solidFill>
                  <a:srgbClr val="002060"/>
                </a:solidFill>
              </a:rPr>
              <a:t>17. </a:t>
            </a:r>
            <a:r>
              <a:rPr lang="ru-RU" b="1" dirty="0">
                <a:solidFill>
                  <a:srgbClr val="002060"/>
                </a:solidFill>
              </a:rPr>
              <a:t>Изучена система критериев эталонной школы Минпросвещения России</a:t>
            </a:r>
          </a:p>
          <a:p>
            <a:pPr marL="408162" indent="-408162" algn="just"/>
            <a:endParaRPr lang="ru-RU" b="1" dirty="0">
              <a:solidFill>
                <a:srgbClr val="002060"/>
              </a:solidFill>
            </a:endParaRPr>
          </a:p>
          <a:p>
            <a:pPr marL="408162" indent="-408162" algn="just"/>
            <a:r>
              <a:rPr lang="ru-RU" b="1" dirty="0" smtClean="0">
                <a:solidFill>
                  <a:srgbClr val="002060"/>
                </a:solidFill>
              </a:rPr>
              <a:t>18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Разработаны мероприятия в программы развития общеобразовательных организаций на основе оценки учреждений по критериям эталонной школы Минпросвещения России </a:t>
            </a:r>
          </a:p>
          <a:p>
            <a:pPr marL="408162" indent="-408162" algn="just">
              <a:buAutoNum type="arabicPeriod" startAt="18"/>
            </a:pPr>
            <a:endParaRPr lang="ru-RU" b="1" dirty="0">
              <a:solidFill>
                <a:srgbClr val="002060"/>
              </a:solidFill>
            </a:endParaRPr>
          </a:p>
          <a:p>
            <a:pPr marL="408162" indent="-408162" algn="just">
              <a:buAutoNum type="arabicPeriod" startAt="18"/>
            </a:pP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6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475656" y="270136"/>
            <a:ext cx="7488832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ФГИС «МОЯ ШКОЛА» ЕСИА </a:t>
            </a:r>
            <a:r>
              <a:rPr lang="ru-RU" sz="2000" b="1" dirty="0" smtClean="0"/>
              <a:t>П.П.21-24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7574"/>
            <a:ext cx="8424936" cy="3064550"/>
          </a:xfrm>
          <a:prstGeom prst="rect">
            <a:avLst/>
          </a:prstGeom>
        </p:spPr>
        <p:txBody>
          <a:bodyPr wrap="square" lIns="108830" tIns="54416" rIns="108830" bIns="54416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19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В апробации ФГИС «Моя школа» зарегистрировано </a:t>
            </a:r>
            <a:r>
              <a:rPr lang="ru-RU" b="1" dirty="0">
                <a:solidFill>
                  <a:srgbClr val="FF0000"/>
                </a:solidFill>
              </a:rPr>
              <a:t>100% </a:t>
            </a:r>
            <a:r>
              <a:rPr lang="ru-RU" b="1" dirty="0" smtClean="0">
                <a:solidFill>
                  <a:srgbClr val="002060"/>
                </a:solidFill>
              </a:rPr>
              <a:t>педагогов школы</a:t>
            </a:r>
            <a:r>
              <a:rPr lang="ru-RU" b="1" dirty="0" smtClean="0">
                <a:solidFill>
                  <a:srgbClr val="002060"/>
                </a:solidFill>
              </a:rPr>
              <a:t>, реализующих </a:t>
            </a:r>
            <a:r>
              <a:rPr lang="ru-RU" b="1" dirty="0">
                <a:solidFill>
                  <a:srgbClr val="002060"/>
                </a:solidFill>
              </a:rPr>
              <a:t>основные общеобразовательные  программы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20.  </a:t>
            </a:r>
            <a:r>
              <a:rPr lang="ru-RU" b="1" dirty="0" smtClean="0">
                <a:solidFill>
                  <a:srgbClr val="FF0000"/>
                </a:solidFill>
              </a:rPr>
              <a:t>ГБОУ СОШ с.Тепловка</a:t>
            </a:r>
            <a:r>
              <a:rPr lang="ru-RU" b="1" dirty="0" smtClean="0">
                <a:solidFill>
                  <a:srgbClr val="002060"/>
                </a:solidFill>
              </a:rPr>
              <a:t> реализует </a:t>
            </a:r>
            <a:r>
              <a:rPr lang="ru-RU" b="1" dirty="0">
                <a:solidFill>
                  <a:srgbClr val="002060"/>
                </a:solidFill>
              </a:rPr>
              <a:t>основные общеобразовательные  программы, </a:t>
            </a:r>
            <a:r>
              <a:rPr lang="ru-RU" b="1" dirty="0" smtClean="0">
                <a:solidFill>
                  <a:srgbClr val="002060"/>
                </a:solidFill>
              </a:rPr>
              <a:t>используя  </a:t>
            </a:r>
            <a:r>
              <a:rPr lang="ru-RU" b="1" dirty="0">
                <a:solidFill>
                  <a:srgbClr val="002060"/>
                </a:solidFill>
              </a:rPr>
              <a:t>в работе ФГИС «Моя школа»</a:t>
            </a:r>
          </a:p>
          <a:p>
            <a:pPr marL="408162" indent="-408162" algn="just"/>
            <a:endParaRPr lang="ru-RU" b="1" dirty="0">
              <a:solidFill>
                <a:srgbClr val="002060"/>
              </a:solidFill>
            </a:endParaRPr>
          </a:p>
          <a:p>
            <a:pPr marL="408162" indent="-408162" algn="just"/>
            <a:r>
              <a:rPr lang="ru-RU" b="1" dirty="0" smtClean="0">
                <a:solidFill>
                  <a:srgbClr val="002060"/>
                </a:solidFill>
              </a:rPr>
              <a:t>21. </a:t>
            </a:r>
            <a:r>
              <a:rPr lang="ru-RU" b="1" dirty="0">
                <a:solidFill>
                  <a:srgbClr val="002060"/>
                </a:solidFill>
              </a:rPr>
              <a:t>Проведена разъяснительная </a:t>
            </a:r>
            <a:r>
              <a:rPr lang="ru-RU" b="1" dirty="0" smtClean="0">
                <a:solidFill>
                  <a:srgbClr val="002060"/>
                </a:solidFill>
              </a:rPr>
              <a:t>работа </a:t>
            </a:r>
            <a:r>
              <a:rPr lang="ru-RU" b="1" dirty="0">
                <a:solidFill>
                  <a:srgbClr val="002060"/>
                </a:solidFill>
              </a:rPr>
              <a:t>с родителями обучающихся о возможностях и принципах работы ФГИС «Моя школа» </a:t>
            </a:r>
          </a:p>
          <a:p>
            <a:pPr marL="408162" indent="-408162" algn="just"/>
            <a:endParaRPr lang="ru-RU" b="1" dirty="0">
              <a:solidFill>
                <a:srgbClr val="002060"/>
              </a:solidFill>
            </a:endParaRPr>
          </a:p>
          <a:p>
            <a:pPr marL="408162" indent="-408162" algn="just"/>
            <a:r>
              <a:rPr lang="ru-RU" b="1" dirty="0" smtClean="0">
                <a:solidFill>
                  <a:srgbClr val="002060"/>
                </a:solidFill>
              </a:rPr>
              <a:t>22. </a:t>
            </a:r>
            <a:r>
              <a:rPr lang="ru-RU" b="1" dirty="0">
                <a:solidFill>
                  <a:srgbClr val="FF0000"/>
                </a:solidFill>
              </a:rPr>
              <a:t>100 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педагогических работников присоединили учетные записи к учетной записи организаций в ЕСИА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4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59" b="5868"/>
          <a:stretch/>
        </p:blipFill>
        <p:spPr bwMode="auto">
          <a:xfrm>
            <a:off x="0" y="0"/>
            <a:ext cx="9144000" cy="7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" cy="6960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41784" y="335997"/>
            <a:ext cx="8278688" cy="360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ОБРАЗОВАНИЕ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26-29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75297"/>
            <a:ext cx="8640960" cy="3064550"/>
          </a:xfrm>
          <a:prstGeom prst="rect">
            <a:avLst/>
          </a:prstGeom>
        </p:spPr>
        <p:txBody>
          <a:bodyPr wrap="square" lIns="108830" tIns="54416" rIns="108830" bIns="54416">
            <a:spAutoFit/>
          </a:bodyPr>
          <a:lstStyle/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23.  </a:t>
            </a:r>
            <a:r>
              <a:rPr lang="ru-RU" b="1" dirty="0"/>
              <a:t>Увеличен охват обучающихся 6-11 классов государственных </a:t>
            </a:r>
            <a:r>
              <a:rPr lang="ru-RU" b="1" dirty="0" smtClean="0"/>
              <a:t>общеобразовательных </a:t>
            </a:r>
            <a:r>
              <a:rPr lang="ru-RU" b="1" dirty="0"/>
              <a:t>организаций </a:t>
            </a:r>
            <a:r>
              <a:rPr lang="ru-RU" b="1" dirty="0" err="1"/>
              <a:t>профориентационными</a:t>
            </a:r>
            <a:r>
              <a:rPr lang="ru-RU" b="1" dirty="0"/>
              <a:t> мероприятиями </a:t>
            </a:r>
          </a:p>
          <a:p>
            <a:pPr algn="just"/>
            <a:r>
              <a:rPr lang="ru-RU" b="1" dirty="0" smtClean="0"/>
              <a:t>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      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24. Учащиеся 8 – 11 классов приняли участие в </a:t>
            </a:r>
            <a:r>
              <a:rPr lang="ru-RU" b="1" dirty="0" err="1" smtClean="0"/>
              <a:t>профориентационных</a:t>
            </a:r>
            <a:r>
              <a:rPr lang="ru-RU" b="1" dirty="0" smtClean="0"/>
              <a:t> </a:t>
            </a:r>
            <a:r>
              <a:rPr lang="ru-RU" b="1" dirty="0"/>
              <a:t>каникулярных </a:t>
            </a:r>
            <a:r>
              <a:rPr lang="ru-RU" b="1" dirty="0" smtClean="0"/>
              <a:t>сменах. </a:t>
            </a:r>
            <a:endParaRPr lang="ru-RU" b="1" dirty="0"/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3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44047</TotalTime>
  <Words>2675</Words>
  <Application>Microsoft Office PowerPoint</Application>
  <PresentationFormat>Экран (16:9)</PresentationFormat>
  <Paragraphs>182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Минэкономразвития Сам.обл.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BULGAKOV</dc:creator>
  <cp:lastModifiedBy>Lenovo</cp:lastModifiedBy>
  <cp:revision>1799</cp:revision>
  <cp:lastPrinted>2023-09-28T05:02:50Z</cp:lastPrinted>
  <dcterms:created xsi:type="dcterms:W3CDTF">2011-04-20T06:41:13Z</dcterms:created>
  <dcterms:modified xsi:type="dcterms:W3CDTF">2023-09-29T11:01:36Z</dcterms:modified>
</cp:coreProperties>
</file>