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8F2431D4-F8FC-4012-8AB5-A5CD66E2BCA1}" type="datetimeFigureOut">
              <a:rPr lang="ru-RU" smtClean="0"/>
              <a:t>20.11.2020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036A81E-A1BA-4A3D-B437-39CB7405581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7117180" cy="1470025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Классный час:</a:t>
            </a:r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108522" y="2060848"/>
            <a:ext cx="925252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 остаться  личностью в коллективе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15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2450" y="-155575"/>
            <a:ext cx="10248900" cy="716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4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Личность – </a:t>
            </a:r>
            <a:br>
              <a:rPr lang="ru-RU" sz="4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 defTabSz="914400">
              <a:spcBef>
                <a:spcPts val="0"/>
              </a:spcBef>
              <a:spcAft>
                <a:spcPts val="0"/>
              </a:spcAft>
              <a:buClrTx/>
              <a:buNone/>
            </a:pPr>
            <a:r>
              <a:rPr lang="ru-RU" sz="48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Это яркий луч солнца, зовущий за собой.  </a:t>
            </a:r>
            <a:endParaRPr lang="ru-RU" sz="4800" b="1" dirty="0">
              <a:ln w="1905"/>
              <a:gradFill>
                <a:gsLst>
                  <a:gs pos="0">
                    <a:srgbClr val="B56FF4">
                      <a:shade val="20000"/>
                      <a:satMod val="200000"/>
                    </a:srgbClr>
                  </a:gs>
                  <a:gs pos="78000">
                    <a:srgbClr val="B56FF4">
                      <a:tint val="90000"/>
                      <a:shade val="89000"/>
                      <a:satMod val="220000"/>
                    </a:srgbClr>
                  </a:gs>
                  <a:gs pos="100000">
                    <a:srgbClr val="B56FF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7273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056" y="548680"/>
            <a:ext cx="8280920" cy="58108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400" b="1" dirty="0" smtClean="0">
                <a:latin typeface="Times New Roman"/>
                <a:ea typeface="Calibri"/>
                <a:cs typeface="Times New Roman"/>
              </a:rPr>
              <a:t>Копилка </a:t>
            </a:r>
            <a:r>
              <a:rPr lang="ru-RU" sz="2400" b="1" dirty="0">
                <a:latin typeface="Times New Roman"/>
                <a:ea typeface="Calibri"/>
                <a:cs typeface="Times New Roman"/>
              </a:rPr>
              <a:t>добрых советов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325"/>
              </a:spcBef>
              <a:spcAft>
                <a:spcPts val="0"/>
              </a:spcAft>
              <a:buFont typeface="Arial"/>
              <a:buAutoNum type="arabicPeriod"/>
              <a:tabLst>
                <a:tab pos="27876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Уважай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чувства других людей.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marR="18415" lvl="0" indent="-342900" algn="just">
              <a:lnSpc>
                <a:spcPct val="150000"/>
              </a:lnSpc>
              <a:spcBef>
                <a:spcPts val="430"/>
              </a:spcBef>
              <a:spcAft>
                <a:spcPts val="0"/>
              </a:spcAft>
              <a:buFont typeface="Arial"/>
              <a:buAutoNum type="arabicPeriod"/>
              <a:tabLst>
                <a:tab pos="27876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Чтобы контролировать ситуацию, надо оставать­ся спокойным.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marR="13970" lvl="0" indent="-342900" algn="just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buFont typeface="Arial"/>
              <a:buAutoNum type="arabicPeriod"/>
              <a:tabLst>
                <a:tab pos="27876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В споре умей выслушивать собеседника до конца.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290"/>
              </a:spcBef>
              <a:spcAft>
                <a:spcPts val="0"/>
              </a:spcAft>
              <a:buFont typeface="Arial"/>
              <a:buAutoNum type="arabicPeriod"/>
              <a:tabLst>
                <a:tab pos="27876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Любую проблему можно решить.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marR="18415" algn="just">
              <a:lnSpc>
                <a:spcPct val="150000"/>
              </a:lnSpc>
              <a:spcBef>
                <a:spcPts val="215"/>
              </a:spcBef>
              <a:spcAft>
                <a:spcPts val="0"/>
              </a:spcAft>
              <a:tabLst>
                <a:tab pos="27876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5.Будь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внимателен к людям, с которыми обща­ешься.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876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6.Не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сердись, </a:t>
            </a:r>
            <a:r>
              <a:rPr lang="ru-RU" sz="2400" dirty="0" smtClean="0">
                <a:latin typeface="Times New Roman"/>
                <a:ea typeface="Calibri"/>
                <a:cs typeface="Times New Roman"/>
              </a:rPr>
              <a:t>улыбнись.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8765" algn="l"/>
              </a:tabLst>
            </a:pPr>
            <a:r>
              <a:rPr lang="ru-RU" sz="2400" dirty="0" smtClean="0">
                <a:latin typeface="Times New Roman"/>
                <a:ea typeface="Calibri"/>
                <a:cs typeface="Times New Roman"/>
              </a:rPr>
              <a:t>7.Начни </a:t>
            </a:r>
            <a:r>
              <a:rPr lang="ru-RU" sz="2400" dirty="0">
                <a:latin typeface="Times New Roman"/>
                <a:ea typeface="Calibri"/>
                <a:cs typeface="Times New Roman"/>
              </a:rPr>
              <a:t>свой день с улыбки.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  <a:tabLst>
                <a:tab pos="278765" algn="l"/>
              </a:tabLst>
            </a:pPr>
            <a:r>
              <a:rPr lang="ru-RU" sz="2400" dirty="0">
                <a:latin typeface="Times New Roman"/>
                <a:ea typeface="Calibri"/>
                <a:cs typeface="Times New Roman"/>
              </a:rPr>
              <a:t>    </a:t>
            </a:r>
            <a:endParaRPr lang="ru-RU" sz="2400" dirty="0">
              <a:effectLst/>
              <a:latin typeface="Calibri"/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4702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6"/>
            <a:ext cx="9073008" cy="65043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lvl="0">
              <a:lnSpc>
                <a:spcPct val="150000"/>
              </a:lnSpc>
              <a:tabLst>
                <a:tab pos="278765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8.Будь уверен в себе.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4445" marR="22860" lvl="0" algn="just">
              <a:lnSpc>
                <a:spcPct val="150000"/>
              </a:lnSpc>
              <a:spcBef>
                <a:spcPts val="180"/>
              </a:spcBef>
              <a:tabLst>
                <a:tab pos="278765" algn="l"/>
              </a:tabLst>
            </a:pPr>
            <a:r>
              <a:rPr lang="ru-RU" sz="280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r>
              <a:rPr lang="ru-RU" sz="280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9.Раскрой </a:t>
            </a: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свое сердце, и мир раскроет свои объятия.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marR="18415" lvl="0" indent="-342900" algn="just">
              <a:lnSpc>
                <a:spcPct val="150000"/>
              </a:lnSpc>
              <a:spcBef>
                <a:spcPts val="180"/>
              </a:spcBef>
              <a:buFont typeface="Arial"/>
              <a:buAutoNum type="arabicPeriod" startAt="10"/>
              <a:tabLst>
                <a:tab pos="35179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Взгляни на своего обидчика — может, ему просто нужна твоя помощь.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/>
              <a:buAutoNum type="arabicPeriod" startAt="10"/>
              <a:tabLst>
                <a:tab pos="35179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Будь обаятелен и добр.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/>
              <a:buAutoNum type="arabicPeriod" startAt="10"/>
              <a:tabLst>
                <a:tab pos="35179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Извинись, если ты не прав.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/>
              <a:buAutoNum type="arabicPeriod" startAt="10"/>
              <a:tabLst>
                <a:tab pos="35179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забывай выражать свою благодарность.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buFont typeface="Arial"/>
              <a:buAutoNum type="arabicPeriod" startAt="10"/>
              <a:tabLst>
                <a:tab pos="35179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Выполняй свои обещания.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pPr marL="342900" lvl="0" indent="-342900">
              <a:lnSpc>
                <a:spcPct val="150000"/>
              </a:lnSpc>
              <a:spcBef>
                <a:spcPts val="360"/>
              </a:spcBef>
              <a:buFont typeface="Arial"/>
              <a:buAutoNum type="arabicPeriod" startAt="10"/>
              <a:tabLst>
                <a:tab pos="351790" algn="l"/>
              </a:tabLst>
            </a:pPr>
            <a:r>
              <a:rPr lang="ru-RU" sz="28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Не критикуй постоянно других.</a:t>
            </a:r>
            <a:endParaRPr lang="ru-RU" sz="2800" dirty="0">
              <a:solidFill>
                <a:prstClr val="black"/>
              </a:solidFill>
              <a:latin typeface="Calibri"/>
              <a:ea typeface="Calibri"/>
              <a:cs typeface="Times New Roman"/>
            </a:endParaRPr>
          </a:p>
          <a:p>
            <a:endParaRPr lang="ru-RU" sz="32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303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340768"/>
            <a:ext cx="8820473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Быть и оставаться </a:t>
            </a:r>
          </a:p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личностью в коллективе – это…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953ll953l953953lSmoke-UP-Muzyka-dlya-Kal_yana953ll953l953953l-Skazochnyy-les(muzofon.co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68344" y="56612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491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6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00240" y="476672"/>
            <a:ext cx="3945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Личность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060849"/>
            <a:ext cx="8352928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означает, что это не только человек и индивидуальность, но и человек,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который стремится к чему-либо,</a:t>
            </a:r>
          </a:p>
          <a:p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имеет своё мировоззрение и принципы.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933056"/>
            <a:ext cx="2381250" cy="2352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7455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Атрибуты личности</a:t>
            </a:r>
            <a:b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•	Воля </a:t>
            </a:r>
          </a:p>
          <a:p>
            <a:pPr marL="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•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Разум</a:t>
            </a:r>
          </a:p>
          <a:p>
            <a:pPr marL="0" indent="0" algn="ctr">
              <a:buNone/>
            </a:pPr>
            <a:r>
              <a:rPr lang="ru-RU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•</a:t>
            </a:r>
            <a:r>
              <a:rPr lang="ru-RU" sz="2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	Чувства</a:t>
            </a: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574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43073" y="908720"/>
            <a:ext cx="7189789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-относительно компактная социальная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группа, объединяющая людей,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занятых решением конкретной </a:t>
            </a:r>
          </a:p>
          <a:p>
            <a:pPr algn="ctr"/>
            <a:r>
              <a:rPr lang="ru-RU" sz="2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общественной задачи</a:t>
            </a: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699792" y="188640"/>
            <a:ext cx="39677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</a:t>
            </a:r>
          </a:p>
        </p:txBody>
      </p:sp>
      <p:pic>
        <p:nvPicPr>
          <p:cNvPr id="2" name="Picture 2" descr="C:\Users\учитель4\Desktop\SHkola\11Klass 2007\vipusknoi\P100067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79380"/>
            <a:ext cx="5904656" cy="332136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4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учитель4\Desktop\SHkola\25 maya 2007\P100029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" y="1162233"/>
            <a:ext cx="3744416" cy="28083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H:\Школьные фото\баскетбол\20140908_11253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271" y="2194932"/>
            <a:ext cx="5527076" cy="31089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:\Школьные фото\предыдущие фото\азбука безопасности сентябрь 2013\IMG_487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49825"/>
            <a:ext cx="4144233" cy="31081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332656"/>
            <a:ext cx="7125113" cy="924475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Ваши коллективы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322894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" y="1450395"/>
            <a:ext cx="1689100" cy="74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4932039" y="2414717"/>
            <a:ext cx="403244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 по </a:t>
            </a:r>
          </a:p>
          <a:p>
            <a:pPr algn="ctr"/>
            <a:r>
              <a:rPr lang="ru-RU" sz="2800" b="1" cap="none" spc="0" dirty="0" smtClean="0">
                <a:ln w="1905"/>
                <a:solidFill>
                  <a:schemeClr val="accent4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интересам</a:t>
            </a:r>
            <a:endParaRPr lang="ru-RU" sz="2800" b="1" cap="none" spc="0" dirty="0">
              <a:ln w="1905"/>
              <a:solidFill>
                <a:schemeClr val="accent4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6292" y="6303447"/>
            <a:ext cx="3911648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К</a:t>
            </a:r>
            <a:r>
              <a:rPr lang="ru-RU" sz="24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лассный коллектив</a:t>
            </a:r>
            <a:endParaRPr lang="ru-RU" sz="2400" b="1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2859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Роль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личности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коллективе</a:t>
            </a:r>
            <a:endParaRPr lang="ru-RU" sz="4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Самостоятельная</a:t>
            </a:r>
          </a:p>
          <a:p>
            <a:pPr marL="0" indent="0">
              <a:buNone/>
            </a:pP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-Гибкая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ru-RU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-</a:t>
            </a:r>
            <a:r>
              <a:rPr lang="ru-RU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Конформистная</a:t>
            </a:r>
            <a:endParaRPr lang="ru-RU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8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учитель4\Desktop\SHkola\11Klass 2007\25 may\P10003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7" y="1567345"/>
            <a:ext cx="3816425" cy="286231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031" y="3356992"/>
            <a:ext cx="1841500" cy="2755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ru-RU" dirty="0" smtClean="0"/>
              <a:t> </a:t>
            </a:r>
            <a:r>
              <a:rPr lang="ru-RU" sz="4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Что я </a:t>
            </a:r>
            <a:r>
              <a:rPr lang="ru-RU" sz="48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за личность</a:t>
            </a:r>
            <a:endParaRPr lang="ru-RU" sz="4800" b="1" dirty="0">
              <a:ln w="1905"/>
              <a:gradFill>
                <a:gsLst>
                  <a:gs pos="0">
                    <a:srgbClr val="B56FF4">
                      <a:shade val="20000"/>
                      <a:satMod val="200000"/>
                    </a:srgbClr>
                  </a:gs>
                  <a:gs pos="78000">
                    <a:srgbClr val="B56FF4">
                      <a:tint val="90000"/>
                      <a:shade val="89000"/>
                      <a:satMod val="220000"/>
                    </a:srgbClr>
                  </a:gs>
                  <a:gs pos="100000">
                    <a:srgbClr val="B56FF4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4707" y="5816397"/>
            <a:ext cx="920957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«Познай самого себя, и ты познаешь мир»</a:t>
            </a:r>
            <a:endParaRPr lang="ru-RU" sz="2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:\Школьные фото\март 2014\IMG_573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3521" y="2298702"/>
            <a:ext cx="3251200" cy="2438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995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340768"/>
            <a:ext cx="7125112" cy="5328592"/>
          </a:xfrm>
        </p:spPr>
        <p:txBody>
          <a:bodyPr>
            <a:noAutofit/>
          </a:bodyPr>
          <a:lstStyle/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Когда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от меня требуют послушания, я …</a:t>
            </a:r>
          </a:p>
          <a:p>
            <a:pPr lvl="0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Когда меня просят не грубить, я …</a:t>
            </a:r>
          </a:p>
          <a:p>
            <a:pPr lvl="0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Если мне </a:t>
            </a:r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приходится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выступать перед большой публикой, я …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При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неудачах чаще обвиняешь других или себя?…</a:t>
            </a:r>
          </a:p>
          <a:p>
            <a:pPr lvl="0"/>
            <a:r>
              <a:rPr lang="ru-RU" sz="1400" dirty="0" smtClean="0">
                <a:solidFill>
                  <a:schemeClr val="accent6">
                    <a:lumMod val="50000"/>
                  </a:schemeClr>
                </a:solidFill>
              </a:rPr>
              <a:t>Несколько </a:t>
            </a:r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человек в классе агитируют, чтобы уйти с последнего урока. Как ты поступишь в этом случае?</a:t>
            </a:r>
          </a:p>
          <a:p>
            <a:pPr lvl="0"/>
            <a:r>
              <a:rPr lang="ru-RU" sz="1400" dirty="0">
                <a:solidFill>
                  <a:schemeClr val="accent6">
                    <a:lumMod val="50000"/>
                  </a:schemeClr>
                </a:solidFill>
              </a:rPr>
              <a:t>Учитель поставил вам оценку несправедливо (по вашему мнению). Как ты поступишь в этом случае?</a:t>
            </a:r>
          </a:p>
          <a:p>
            <a:endParaRPr lang="ru-RU" sz="1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424316" y="235379"/>
            <a:ext cx="436369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Блиц-опрос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86810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8064896" cy="924475"/>
          </a:xfrm>
        </p:spPr>
        <p:txBody>
          <a:bodyPr/>
          <a:lstStyle/>
          <a:p>
            <a:pPr lvl="0" algn="ctr" defTabSz="914400">
              <a:spcBef>
                <a:spcPts val="0"/>
              </a:spcBef>
            </a:pPr>
            <a:r>
              <a:rPr lang="ru-RU" sz="4800" b="1" dirty="0" smtClean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>Производится обмен</a:t>
            </a:r>
            <a:r>
              <a:rPr lang="ru-RU" sz="4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  <a:t/>
            </a:r>
            <a:br>
              <a:rPr lang="ru-RU" sz="4800" b="1" dirty="0">
                <a:ln w="1905"/>
                <a:gradFill>
                  <a:gsLst>
                    <a:gs pos="0">
                      <a:srgbClr val="B56FF4">
                        <a:shade val="20000"/>
                        <a:satMod val="200000"/>
                      </a:srgbClr>
                    </a:gs>
                    <a:gs pos="78000">
                      <a:srgbClr val="B56FF4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B56FF4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40768"/>
            <a:ext cx="9001000" cy="551723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тветственность         Честность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Самообладание           Справедливость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Инициативность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Общительность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  Настойчивость      Коллективизм   Дисциплинированность   Вежливость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</a:rPr>
              <a:t>             Организованность  Совестливость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63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343</TotalTime>
  <Words>299</Words>
  <Application>Microsoft Office PowerPoint</Application>
  <PresentationFormat>Экран (4:3)</PresentationFormat>
  <Paragraphs>59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Spring</vt:lpstr>
      <vt:lpstr>Классный час:</vt:lpstr>
      <vt:lpstr>Презентация PowerPoint</vt:lpstr>
      <vt:lpstr>Атрибуты личности </vt:lpstr>
      <vt:lpstr>Коллектив</vt:lpstr>
      <vt:lpstr>Ваши коллективы</vt:lpstr>
      <vt:lpstr>Роль личности в коллективе</vt:lpstr>
      <vt:lpstr> Что я за личность</vt:lpstr>
      <vt:lpstr>Блиц-опрос</vt:lpstr>
      <vt:lpstr>Производится обмен </vt:lpstr>
      <vt:lpstr>Личность –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час:</dc:title>
  <dc:creator>Юлия</dc:creator>
  <cp:lastModifiedBy>учитель4</cp:lastModifiedBy>
  <cp:revision>26</cp:revision>
  <dcterms:created xsi:type="dcterms:W3CDTF">2014-12-07T09:39:47Z</dcterms:created>
  <dcterms:modified xsi:type="dcterms:W3CDTF">2020-11-20T05:02:00Z</dcterms:modified>
</cp:coreProperties>
</file>