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1" r:id="rId3"/>
    <p:sldId id="267" r:id="rId4"/>
    <p:sldId id="271" r:id="rId5"/>
    <p:sldId id="260" r:id="rId6"/>
    <p:sldId id="262" r:id="rId7"/>
    <p:sldId id="272" r:id="rId8"/>
    <p:sldId id="263" r:id="rId9"/>
    <p:sldId id="273" r:id="rId10"/>
    <p:sldId id="259" r:id="rId11"/>
    <p:sldId id="274" r:id="rId12"/>
    <p:sldId id="266" r:id="rId13"/>
    <p:sldId id="275" r:id="rId14"/>
    <p:sldId id="265" r:id="rId15"/>
    <p:sldId id="276" r:id="rId16"/>
    <p:sldId id="277" r:id="rId17"/>
    <p:sldId id="278" r:id="rId18"/>
    <p:sldId id="264" r:id="rId19"/>
    <p:sldId id="257" r:id="rId20"/>
    <p:sldId id="258" r:id="rId21"/>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03.04.2016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03.04.2016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03.04.2016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03.04.2016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03.04.2016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5B106E36-FD25-4E2D-B0AA-010F637433A0}" type="datetimeFigureOut">
              <a:rPr lang="ru-RU" smtClean="0"/>
              <a:pPr/>
              <a:t>03.04.2016</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5B106E36-FD25-4E2D-B0AA-010F637433A0}" type="datetimeFigureOut">
              <a:rPr lang="ru-RU" smtClean="0"/>
              <a:pPr/>
              <a:t>03.04.2016</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B106E36-FD25-4E2D-B0AA-010F637433A0}" type="datetimeFigureOut">
              <a:rPr lang="ru-RU" smtClean="0"/>
              <a:pPr/>
              <a:t>03.04.2016</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03.04.2016</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03.04.2016</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03.04.2016</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106E36-FD25-4E2D-B0AA-010F637433A0}" type="datetimeFigureOut">
              <a:rPr lang="ru-RU" smtClean="0"/>
              <a:pPr/>
              <a:t>03.04.2016</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7.gi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testuz.ru/eng_test.php?id=940" TargetMode="External"/><Relationship Id="rId2" Type="http://schemas.openxmlformats.org/officeDocument/2006/relationships/hyperlink" Target="http://english-da.ru/grammatika/quantitative-pronouns"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en-US" dirty="0" smtClean="0"/>
              <a:t>Going shopping</a:t>
            </a:r>
            <a:endParaRPr lang="ru-RU" dirty="0"/>
          </a:p>
        </p:txBody>
      </p:sp>
      <p:sp>
        <p:nvSpPr>
          <p:cNvPr id="3" name="Подзаголовок 2"/>
          <p:cNvSpPr>
            <a:spLocks noGrp="1"/>
          </p:cNvSpPr>
          <p:nvPr>
            <p:ph type="subTitle" idx="1"/>
          </p:nvPr>
        </p:nvSpPr>
        <p:spPr/>
        <p:txBody>
          <a:bodyPr/>
          <a:lstStyle/>
          <a:p>
            <a:endParaRPr lang="ru-RU"/>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US" dirty="0" smtClean="0"/>
              <a:t>I go to the …</a:t>
            </a:r>
            <a:r>
              <a:rPr lang="ru-RU" dirty="0" smtClean="0"/>
              <a:t>……….</a:t>
            </a:r>
            <a:r>
              <a:rPr lang="en-US" dirty="0" smtClean="0"/>
              <a:t>…</a:t>
            </a:r>
            <a:r>
              <a:rPr lang="ru-RU" dirty="0" smtClean="0"/>
              <a:t>………………</a:t>
            </a:r>
            <a:r>
              <a:rPr lang="en-US" dirty="0" smtClean="0"/>
              <a:t>.</a:t>
            </a:r>
            <a:r>
              <a:rPr lang="ru-RU" dirty="0" smtClean="0"/>
              <a:t/>
            </a:r>
            <a:br>
              <a:rPr lang="ru-RU" dirty="0" smtClean="0"/>
            </a:br>
            <a:r>
              <a:rPr lang="en-US" dirty="0" smtClean="0"/>
              <a:t> and buy </a:t>
            </a:r>
            <a:r>
              <a:rPr lang="ru-RU" dirty="0" smtClean="0"/>
              <a:t>…………………….…..…</a:t>
            </a:r>
            <a:r>
              <a:rPr lang="en-US" dirty="0" smtClean="0"/>
              <a:t>….. there.</a:t>
            </a:r>
            <a:endParaRPr lang="ru-RU" dirty="0"/>
          </a:p>
        </p:txBody>
      </p:sp>
      <p:pic>
        <p:nvPicPr>
          <p:cNvPr id="18434" name="Picture 2" descr="C:\Users\Наталья\Desktop\1206341.jpg"/>
          <p:cNvPicPr>
            <a:picLocks noGrp="1" noChangeAspect="1" noChangeArrowheads="1"/>
          </p:cNvPicPr>
          <p:nvPr>
            <p:ph idx="1"/>
          </p:nvPr>
        </p:nvPicPr>
        <p:blipFill>
          <a:blip r:embed="rId2" cstate="print"/>
          <a:srcRect/>
          <a:stretch>
            <a:fillRect/>
          </a:stretch>
        </p:blipFill>
        <p:spPr bwMode="auto">
          <a:xfrm>
            <a:off x="1714500" y="1720056"/>
            <a:ext cx="5715000" cy="4286250"/>
          </a:xfrm>
          <a:prstGeom prst="rect">
            <a:avLst/>
          </a:prstGeom>
          <a:noFill/>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lstStyle/>
          <a:p>
            <a:pPr lvl="0"/>
            <a:r>
              <a:rPr lang="en-US" sz="6000" dirty="0" smtClean="0"/>
              <a:t>I go to </a:t>
            </a:r>
            <a:r>
              <a:rPr lang="en-US" sz="6000" u="sng" dirty="0" smtClean="0"/>
              <a:t>the market </a:t>
            </a:r>
            <a:r>
              <a:rPr lang="en-US" sz="6000" dirty="0" smtClean="0"/>
              <a:t>and buy </a:t>
            </a:r>
            <a:r>
              <a:rPr lang="en-US" sz="6000" u="sng" dirty="0" smtClean="0"/>
              <a:t>vegetables and fruit </a:t>
            </a:r>
            <a:r>
              <a:rPr lang="en-US" sz="6000" dirty="0" smtClean="0"/>
              <a:t>there.</a:t>
            </a:r>
            <a:endParaRPr lang="ru-RU" sz="6000" dirty="0" smtClean="0"/>
          </a:p>
          <a:p>
            <a:endParaRPr lang="ru-RU"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US" dirty="0" smtClean="0"/>
              <a:t>We can buy ……………………. in the …………………………...</a:t>
            </a:r>
            <a:endParaRPr lang="ru-RU" dirty="0"/>
          </a:p>
        </p:txBody>
      </p:sp>
      <p:pic>
        <p:nvPicPr>
          <p:cNvPr id="19458" name="Picture 2" descr="C:\Users\Наталья\Desktop\1306995429_1305991455_39.jpg"/>
          <p:cNvPicPr>
            <a:picLocks noGrp="1" noChangeAspect="1" noChangeArrowheads="1"/>
          </p:cNvPicPr>
          <p:nvPr>
            <p:ph idx="1"/>
          </p:nvPr>
        </p:nvPicPr>
        <p:blipFill>
          <a:blip r:embed="rId2" cstate="print"/>
          <a:srcRect/>
          <a:stretch>
            <a:fillRect/>
          </a:stretch>
        </p:blipFill>
        <p:spPr bwMode="auto">
          <a:xfrm>
            <a:off x="1909669" y="1600200"/>
            <a:ext cx="5324662" cy="4525963"/>
          </a:xfrm>
          <a:prstGeom prst="rect">
            <a:avLst/>
          </a:prstGeom>
          <a:noFill/>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lstStyle/>
          <a:p>
            <a:pPr lvl="0"/>
            <a:r>
              <a:rPr lang="en-US" sz="6000" dirty="0" smtClean="0"/>
              <a:t>We can buy everything in </a:t>
            </a:r>
            <a:r>
              <a:rPr lang="en-US" sz="6000" u="sng" dirty="0" smtClean="0"/>
              <a:t>the supermarket</a:t>
            </a:r>
            <a:r>
              <a:rPr lang="en-US" sz="6000" dirty="0" smtClean="0"/>
              <a:t>.</a:t>
            </a:r>
            <a:endParaRPr lang="ru-RU" sz="6000" dirty="0" smtClean="0"/>
          </a:p>
          <a:p>
            <a:endParaRPr lang="ru-RU"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US" dirty="0" smtClean="0"/>
              <a:t>I go to the …</a:t>
            </a:r>
            <a:r>
              <a:rPr lang="ru-RU" dirty="0" smtClean="0"/>
              <a:t>……….</a:t>
            </a:r>
            <a:r>
              <a:rPr lang="en-US" dirty="0" smtClean="0"/>
              <a:t>…</a:t>
            </a:r>
            <a:r>
              <a:rPr lang="ru-RU" dirty="0" smtClean="0"/>
              <a:t>………………</a:t>
            </a:r>
            <a:r>
              <a:rPr lang="en-US" dirty="0" smtClean="0"/>
              <a:t>.</a:t>
            </a:r>
            <a:r>
              <a:rPr lang="ru-RU" dirty="0" smtClean="0"/>
              <a:t/>
            </a:r>
            <a:br>
              <a:rPr lang="ru-RU" dirty="0" smtClean="0"/>
            </a:br>
            <a:r>
              <a:rPr lang="en-US" dirty="0" smtClean="0"/>
              <a:t> and buy </a:t>
            </a:r>
            <a:r>
              <a:rPr lang="ru-RU" dirty="0" smtClean="0"/>
              <a:t>…………………….…..…</a:t>
            </a:r>
            <a:r>
              <a:rPr lang="en-US" dirty="0" smtClean="0"/>
              <a:t>….. </a:t>
            </a:r>
            <a:r>
              <a:rPr lang="en-US" smtClean="0"/>
              <a:t>there.</a:t>
            </a:r>
            <a:endParaRPr lang="ru-RU" dirty="0"/>
          </a:p>
        </p:txBody>
      </p:sp>
      <p:pic>
        <p:nvPicPr>
          <p:cNvPr id="20482" name="Picture 2" descr="C:\Users\Наталья\Desktop\myasnaya_lavka_2_jpg.jpg"/>
          <p:cNvPicPr>
            <a:picLocks noGrp="1" noChangeAspect="1" noChangeArrowheads="1"/>
          </p:cNvPicPr>
          <p:nvPr>
            <p:ph idx="1"/>
          </p:nvPr>
        </p:nvPicPr>
        <p:blipFill>
          <a:blip r:embed="rId2" cstate="print"/>
          <a:srcRect/>
          <a:stretch>
            <a:fillRect/>
          </a:stretch>
        </p:blipFill>
        <p:spPr bwMode="auto">
          <a:xfrm>
            <a:off x="2426994" y="1600200"/>
            <a:ext cx="4290012" cy="4525963"/>
          </a:xfrm>
          <a:prstGeom prst="rect">
            <a:avLst/>
          </a:prstGeom>
          <a:noFill/>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lstStyle/>
          <a:p>
            <a:pPr lvl="0"/>
            <a:r>
              <a:rPr lang="en-US" sz="6000" dirty="0" smtClean="0"/>
              <a:t>We go to </a:t>
            </a:r>
            <a:r>
              <a:rPr lang="en-US" sz="6000" u="sng" dirty="0" smtClean="0"/>
              <a:t>the butcher’s </a:t>
            </a:r>
            <a:r>
              <a:rPr lang="en-US" sz="6000" dirty="0" smtClean="0"/>
              <a:t> and buy </a:t>
            </a:r>
            <a:r>
              <a:rPr lang="en-US" sz="6000" u="sng" dirty="0" smtClean="0"/>
              <a:t>meat  and sausages </a:t>
            </a:r>
            <a:r>
              <a:rPr lang="en-US" sz="6000" dirty="0" smtClean="0"/>
              <a:t>there.</a:t>
            </a:r>
            <a:endParaRPr lang="ru-RU" sz="6000" dirty="0" smtClean="0"/>
          </a:p>
          <a:p>
            <a:endParaRPr lang="ru-RU"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US" dirty="0" smtClean="0"/>
              <a:t>We buy </a:t>
            </a:r>
            <a:r>
              <a:rPr lang="ru-RU" dirty="0" smtClean="0"/>
              <a:t>………………………..</a:t>
            </a:r>
            <a:r>
              <a:rPr lang="en-US" dirty="0" smtClean="0"/>
              <a:t>at </a:t>
            </a:r>
            <a:r>
              <a:rPr lang="en-US" dirty="0" smtClean="0"/>
              <a:t>the </a:t>
            </a:r>
            <a:r>
              <a:rPr lang="ru-RU" dirty="0" smtClean="0"/>
              <a:t>………..</a:t>
            </a:r>
            <a:endParaRPr lang="ru-RU" dirty="0"/>
          </a:p>
        </p:txBody>
      </p:sp>
      <p:pic>
        <p:nvPicPr>
          <p:cNvPr id="1026" name="Picture 2" descr="C:\Users\Наталья\Desktop\5aa03ef881eeca98c34b_default.jpg"/>
          <p:cNvPicPr>
            <a:picLocks noGrp="1" noChangeAspect="1" noChangeArrowheads="1"/>
          </p:cNvPicPr>
          <p:nvPr>
            <p:ph idx="1"/>
          </p:nvPr>
        </p:nvPicPr>
        <p:blipFill>
          <a:blip r:embed="rId2" cstate="print"/>
          <a:srcRect/>
          <a:stretch>
            <a:fillRect/>
          </a:stretch>
        </p:blipFill>
        <p:spPr bwMode="auto">
          <a:xfrm>
            <a:off x="1259632" y="1634200"/>
            <a:ext cx="7056784" cy="4675120"/>
          </a:xfrm>
          <a:prstGeom prst="rect">
            <a:avLst/>
          </a:prstGeom>
          <a:noFill/>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normAutofit/>
          </a:bodyPr>
          <a:lstStyle/>
          <a:p>
            <a:r>
              <a:rPr lang="en-US" sz="6000" dirty="0" smtClean="0"/>
              <a:t>We buy </a:t>
            </a:r>
            <a:r>
              <a:rPr lang="en-US" sz="6000" u="sng" dirty="0" smtClean="0"/>
              <a:t>butter, milk, eggs and cheese </a:t>
            </a:r>
            <a:r>
              <a:rPr lang="en-US" sz="6000" dirty="0" smtClean="0"/>
              <a:t>at </a:t>
            </a:r>
            <a:r>
              <a:rPr lang="en-US" sz="6000" u="sng" dirty="0" smtClean="0"/>
              <a:t>the </a:t>
            </a:r>
            <a:r>
              <a:rPr lang="en-US" sz="6000" u="sng" dirty="0" smtClean="0"/>
              <a:t>dairy</a:t>
            </a:r>
            <a:r>
              <a:rPr lang="ru-RU" sz="6000" u="sng" dirty="0" smtClean="0"/>
              <a:t>.</a:t>
            </a:r>
            <a:endParaRPr lang="ru-RU" sz="6000" u="sng"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pic>
        <p:nvPicPr>
          <p:cNvPr id="1026" name="Picture 2"/>
          <p:cNvPicPr>
            <a:picLocks noGrp="1" noChangeAspect="1" noChangeArrowheads="1"/>
          </p:cNvPicPr>
          <p:nvPr>
            <p:ph idx="1"/>
          </p:nvPr>
        </p:nvPicPr>
        <p:blipFill>
          <a:blip r:embed="rId2" cstate="print"/>
          <a:srcRect/>
          <a:stretch>
            <a:fillRect/>
          </a:stretch>
        </p:blipFill>
        <p:spPr bwMode="auto">
          <a:xfrm>
            <a:off x="707606" y="404663"/>
            <a:ext cx="8112866" cy="6318827"/>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lstStyle/>
          <a:p>
            <a:r>
              <a:rPr lang="en-US" u="sng" dirty="0" smtClean="0">
                <a:hlinkClick r:id="rId2"/>
              </a:rPr>
              <a:t>http://english-da.ru/grammatika/quantitative-pronouns</a:t>
            </a:r>
            <a:endParaRPr lang="ru-RU" dirty="0" smtClean="0"/>
          </a:p>
          <a:p>
            <a:r>
              <a:rPr lang="en-US" u="sng" dirty="0" smtClean="0">
                <a:hlinkClick r:id="rId3"/>
              </a:rPr>
              <a:t>http</a:t>
            </a:r>
            <a:r>
              <a:rPr lang="ru-RU" u="sng" dirty="0" smtClean="0">
                <a:hlinkClick r:id="rId3"/>
              </a:rPr>
              <a:t>://</a:t>
            </a:r>
            <a:r>
              <a:rPr lang="en-US" u="sng" dirty="0" err="1" smtClean="0">
                <a:hlinkClick r:id="rId3"/>
              </a:rPr>
              <a:t>testuz</a:t>
            </a:r>
            <a:r>
              <a:rPr lang="ru-RU" u="sng" dirty="0" smtClean="0">
                <a:hlinkClick r:id="rId3"/>
              </a:rPr>
              <a:t>.</a:t>
            </a:r>
            <a:r>
              <a:rPr lang="en-US" u="sng" dirty="0" err="1" smtClean="0">
                <a:hlinkClick r:id="rId3"/>
              </a:rPr>
              <a:t>ru</a:t>
            </a:r>
            <a:r>
              <a:rPr lang="ru-RU" u="sng" dirty="0" smtClean="0">
                <a:hlinkClick r:id="rId3"/>
              </a:rPr>
              <a:t>/</a:t>
            </a:r>
            <a:r>
              <a:rPr lang="en-US" u="sng" dirty="0" smtClean="0">
                <a:hlinkClick r:id="rId3"/>
              </a:rPr>
              <a:t>eng</a:t>
            </a:r>
            <a:r>
              <a:rPr lang="ru-RU" u="sng" dirty="0" smtClean="0">
                <a:hlinkClick r:id="rId3"/>
              </a:rPr>
              <a:t>_</a:t>
            </a:r>
            <a:r>
              <a:rPr lang="en-US" u="sng" dirty="0" smtClean="0">
                <a:hlinkClick r:id="rId3"/>
              </a:rPr>
              <a:t>test</a:t>
            </a:r>
            <a:r>
              <a:rPr lang="ru-RU" u="sng" dirty="0" smtClean="0">
                <a:hlinkClick r:id="rId3"/>
              </a:rPr>
              <a:t>.</a:t>
            </a:r>
            <a:r>
              <a:rPr lang="en-US" u="sng" dirty="0" err="1" smtClean="0">
                <a:hlinkClick r:id="rId3"/>
              </a:rPr>
              <a:t>php</a:t>
            </a:r>
            <a:r>
              <a:rPr lang="ru-RU" u="sng" dirty="0" smtClean="0">
                <a:hlinkClick r:id="rId3"/>
              </a:rPr>
              <a:t>?</a:t>
            </a:r>
            <a:r>
              <a:rPr lang="en-US" u="sng" dirty="0" smtClean="0">
                <a:hlinkClick r:id="rId3"/>
              </a:rPr>
              <a:t>id</a:t>
            </a:r>
            <a:r>
              <a:rPr lang="ru-RU" u="sng" dirty="0" smtClean="0">
                <a:hlinkClick r:id="rId3"/>
              </a:rPr>
              <a:t>=940</a:t>
            </a:r>
            <a:r>
              <a:rPr lang="ru-RU" dirty="0" smtClean="0"/>
              <a:t> тесты по английскому языку</a:t>
            </a:r>
          </a:p>
          <a:p>
            <a:endParaRPr lang="ru-RU"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a:xfrm>
            <a:off x="457200" y="332656"/>
            <a:ext cx="8229600" cy="6336704"/>
          </a:xfrm>
        </p:spPr>
        <p:txBody>
          <a:bodyPr>
            <a:normAutofit/>
          </a:bodyPr>
          <a:lstStyle/>
          <a:p>
            <a:r>
              <a:rPr lang="en-US" dirty="0" smtClean="0"/>
              <a:t>People go shopping every day. We go to the butcher’s to buy meat. For tea, sugar, flour, sweets, juice or  chocolate we go to the grocer’s. We buy butter, milk, eggs and cheese at the dairy. For bread, biscuits, cakes or pies we go to the baker’s. We buy fruit, vegetables and nuts at the greengrocer’s. And of course we can buy all these things in the supermarkets and at the market.</a:t>
            </a:r>
            <a:endParaRPr lang="ru-RU" dirty="0" smtClean="0"/>
          </a:p>
          <a:p>
            <a:endParaRPr lang="ru-RU" dirty="0" smtClean="0"/>
          </a:p>
          <a:p>
            <a:r>
              <a:rPr lang="en-US" dirty="0" smtClean="0"/>
              <a:t>Answer the question: What shops do people go to?</a:t>
            </a:r>
            <a:endParaRPr lang="ru-RU" dirty="0" smtClean="0"/>
          </a:p>
          <a:p>
            <a:endParaRPr lang="ru-RU"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a:xfrm>
            <a:off x="457200" y="332656"/>
            <a:ext cx="8229600" cy="6264696"/>
          </a:xfrm>
        </p:spPr>
        <p:txBody>
          <a:bodyPr>
            <a:normAutofit lnSpcReduction="10000"/>
          </a:bodyPr>
          <a:lstStyle/>
          <a:p>
            <a:pPr lvl="0"/>
            <a:r>
              <a:rPr lang="en-US" dirty="0" smtClean="0"/>
              <a:t>Good morning. </a:t>
            </a:r>
            <a:r>
              <a:rPr lang="en-US" dirty="0" smtClean="0"/>
              <a:t>_</a:t>
            </a:r>
            <a:r>
              <a:rPr lang="ru-RU" dirty="0" smtClean="0"/>
              <a:t>_____________________</a:t>
            </a:r>
            <a:endParaRPr lang="ru-RU" dirty="0" smtClean="0"/>
          </a:p>
          <a:p>
            <a:pPr lvl="0"/>
            <a:r>
              <a:rPr lang="en-US" dirty="0" smtClean="0"/>
              <a:t>I’d like to buy a blouse.</a:t>
            </a:r>
            <a:endParaRPr lang="ru-RU" dirty="0" smtClean="0"/>
          </a:p>
          <a:p>
            <a:pPr lvl="0"/>
            <a:r>
              <a:rPr lang="en-US" dirty="0" smtClean="0"/>
              <a:t>What about these one?</a:t>
            </a:r>
            <a:endParaRPr lang="ru-RU" dirty="0" smtClean="0"/>
          </a:p>
          <a:p>
            <a:pPr lvl="0"/>
            <a:r>
              <a:rPr lang="en-US" dirty="0" smtClean="0"/>
              <a:t>Oh! It’s nice. </a:t>
            </a:r>
            <a:r>
              <a:rPr lang="ru-RU" dirty="0" smtClean="0"/>
              <a:t>__________________</a:t>
            </a:r>
            <a:endParaRPr lang="ru-RU" dirty="0" smtClean="0"/>
          </a:p>
          <a:p>
            <a:pPr lvl="0"/>
            <a:r>
              <a:rPr lang="en-US" dirty="0" smtClean="0"/>
              <a:t>Yes, you may</a:t>
            </a:r>
            <a:r>
              <a:rPr lang="en-US" dirty="0" smtClean="0"/>
              <a:t>.</a:t>
            </a:r>
            <a:endParaRPr lang="ru-RU" dirty="0" smtClean="0"/>
          </a:p>
          <a:p>
            <a:pPr lvl="0"/>
            <a:r>
              <a:rPr lang="ru-RU" dirty="0" smtClean="0"/>
              <a:t>_______________________</a:t>
            </a:r>
          </a:p>
          <a:p>
            <a:pPr lvl="0"/>
            <a:r>
              <a:rPr lang="en-US" dirty="0" smtClean="0"/>
              <a:t>Five </a:t>
            </a:r>
            <a:r>
              <a:rPr lang="en-US" dirty="0" smtClean="0"/>
              <a:t>hundred rubles.</a:t>
            </a:r>
            <a:endParaRPr lang="ru-RU" dirty="0" smtClean="0"/>
          </a:p>
          <a:p>
            <a:pPr lvl="0"/>
            <a:r>
              <a:rPr lang="en-US" dirty="0" smtClean="0"/>
              <a:t>All right. I’ll take it</a:t>
            </a:r>
            <a:r>
              <a:rPr lang="en-US" dirty="0" smtClean="0"/>
              <a:t>.</a:t>
            </a:r>
            <a:r>
              <a:rPr lang="ru-RU" dirty="0" smtClean="0"/>
              <a:t>___________________</a:t>
            </a:r>
            <a:r>
              <a:rPr lang="en-US" dirty="0" smtClean="0"/>
              <a:t> </a:t>
            </a:r>
            <a:r>
              <a:rPr lang="en-US" dirty="0" smtClean="0"/>
              <a:t>Thank you.</a:t>
            </a:r>
            <a:endParaRPr lang="ru-RU" dirty="0" smtClean="0"/>
          </a:p>
          <a:p>
            <a:pPr lvl="0"/>
            <a:r>
              <a:rPr lang="en-US" dirty="0" smtClean="0"/>
              <a:t>Thank you. Good-bye.</a:t>
            </a:r>
            <a:endParaRPr lang="ru-RU" dirty="0" smtClean="0"/>
          </a:p>
          <a:p>
            <a:pPr lvl="0"/>
            <a:r>
              <a:rPr lang="en-US" dirty="0" smtClean="0"/>
              <a:t>Good-bye.</a:t>
            </a:r>
            <a:endParaRPr lang="ru-RU" dirty="0" smtClean="0"/>
          </a:p>
          <a:p>
            <a:endParaRPr lang="ru-RU"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Давайте повторим употребление </a:t>
            </a:r>
            <a:r>
              <a:rPr lang="en-US" dirty="0" smtClean="0"/>
              <a:t>Past Indefinite </a:t>
            </a:r>
            <a:r>
              <a:rPr lang="ru-RU" dirty="0" smtClean="0"/>
              <a:t>и</a:t>
            </a:r>
            <a:r>
              <a:rPr lang="en-US" dirty="0" smtClean="0"/>
              <a:t> Past Continuous</a:t>
            </a:r>
            <a:r>
              <a:rPr lang="ru-RU" dirty="0" smtClean="0"/>
              <a:t/>
            </a:r>
            <a:br>
              <a:rPr lang="ru-RU" dirty="0" smtClean="0"/>
            </a:br>
            <a:endParaRPr lang="ru-RU" dirty="0"/>
          </a:p>
        </p:txBody>
      </p:sp>
      <p:sp>
        <p:nvSpPr>
          <p:cNvPr id="3" name="Содержимое 2"/>
          <p:cNvSpPr>
            <a:spLocks noGrp="1"/>
          </p:cNvSpPr>
          <p:nvPr>
            <p:ph idx="1"/>
          </p:nvPr>
        </p:nvSpPr>
        <p:spPr/>
        <p:txBody>
          <a:bodyPr>
            <a:normAutofit/>
          </a:bodyPr>
          <a:lstStyle/>
          <a:p>
            <a:r>
              <a:rPr lang="en-US" dirty="0" smtClean="0"/>
              <a:t>Yesterday my Mum, Dad and I _____   (to go) to Covent Garden. While my parents _______    (to shop), I _______   (to watch) the Street actor’s performance. The pantomime actors and the jugglers_____  (to entertain) the people around for two hours.  We _______ (to leave) the performance while the people around _______  (to sing) together with the street actors.</a:t>
            </a:r>
            <a:endParaRPr lang="ru-RU" dirty="0" smtClean="0"/>
          </a:p>
          <a:p>
            <a:endParaRPr lang="ru-RU"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a:xfrm>
            <a:off x="457200" y="260648"/>
            <a:ext cx="8229600" cy="6597352"/>
          </a:xfrm>
        </p:spPr>
        <p:txBody>
          <a:bodyPr/>
          <a:lstStyle/>
          <a:p>
            <a:r>
              <a:rPr lang="en-US" sz="4000" dirty="0" smtClean="0"/>
              <a:t>Yesterday my Mum, Dad and I </a:t>
            </a:r>
            <a:r>
              <a:rPr lang="en-US" sz="4000" u="sng" dirty="0" smtClean="0"/>
              <a:t>went</a:t>
            </a:r>
            <a:r>
              <a:rPr lang="en-US" sz="4000" dirty="0" smtClean="0"/>
              <a:t> to Covent Garden. While my parents </a:t>
            </a:r>
            <a:r>
              <a:rPr lang="en-US" sz="4000" u="sng" dirty="0" smtClean="0"/>
              <a:t>were shopping</a:t>
            </a:r>
            <a:r>
              <a:rPr lang="en-US" sz="4000" dirty="0" smtClean="0"/>
              <a:t>, I </a:t>
            </a:r>
            <a:r>
              <a:rPr lang="en-US" sz="4000" u="sng" dirty="0" smtClean="0"/>
              <a:t>was watching </a:t>
            </a:r>
            <a:r>
              <a:rPr lang="en-US" sz="4000" dirty="0" smtClean="0"/>
              <a:t>the Street actor’s performance. The pantomime actors and the jugglers </a:t>
            </a:r>
            <a:r>
              <a:rPr lang="en-US" sz="4000" u="sng" dirty="0" smtClean="0"/>
              <a:t>were entertaining </a:t>
            </a:r>
            <a:r>
              <a:rPr lang="en-US" sz="4000" dirty="0" smtClean="0"/>
              <a:t>the people around for two hours.  We </a:t>
            </a:r>
            <a:r>
              <a:rPr lang="en-US" sz="4000" u="sng" dirty="0" smtClean="0"/>
              <a:t>left</a:t>
            </a:r>
            <a:r>
              <a:rPr lang="en-US" sz="4000" dirty="0" smtClean="0"/>
              <a:t> the performance while the people around </a:t>
            </a:r>
            <a:r>
              <a:rPr lang="en-US" sz="4000" u="sng" dirty="0" smtClean="0"/>
              <a:t>were singing </a:t>
            </a:r>
            <a:r>
              <a:rPr lang="en-US" sz="4000" dirty="0" smtClean="0"/>
              <a:t>together with the street actors.</a:t>
            </a:r>
            <a:endParaRPr lang="ru-RU" sz="4000" dirty="0" smtClean="0"/>
          </a:p>
          <a:p>
            <a:endParaRPr lang="ru-RU"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a:xfrm>
            <a:off x="457200" y="332656"/>
            <a:ext cx="8229600" cy="6525344"/>
          </a:xfrm>
        </p:spPr>
        <p:txBody>
          <a:bodyPr/>
          <a:lstStyle/>
          <a:p>
            <a:r>
              <a:rPr lang="en-US" dirty="0" smtClean="0"/>
              <a:t>Have a look at the photos and name the shops.</a:t>
            </a:r>
            <a:endParaRPr lang="ru-RU" dirty="0" smtClean="0"/>
          </a:p>
          <a:p>
            <a:r>
              <a:rPr lang="en-US" dirty="0" smtClean="0"/>
              <a:t>Imagine you go to some of the shops. What do you buy there?</a:t>
            </a:r>
            <a:endParaRPr lang="ru-RU" dirty="0" smtClean="0"/>
          </a:p>
          <a:p>
            <a:pPr lvl="0"/>
            <a:r>
              <a:rPr lang="en-US" dirty="0" smtClean="0"/>
              <a:t>I go to the ….. and buy ….. there.</a:t>
            </a:r>
            <a:endParaRPr lang="ru-RU" dirty="0" smtClean="0"/>
          </a:p>
          <a:p>
            <a:pPr lvl="0"/>
            <a:r>
              <a:rPr lang="en-US" dirty="0" smtClean="0"/>
              <a:t>I go to the ….. and buy ….. there.</a:t>
            </a:r>
            <a:endParaRPr lang="ru-RU" dirty="0" smtClean="0"/>
          </a:p>
          <a:p>
            <a:pPr lvl="0"/>
            <a:r>
              <a:rPr lang="en-US" dirty="0" smtClean="0"/>
              <a:t>I go to the ….. and buy ….. there.</a:t>
            </a:r>
            <a:endParaRPr lang="ru-RU" dirty="0" smtClean="0"/>
          </a:p>
          <a:p>
            <a:endParaRPr lang="ru-RU"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lvl="0"/>
            <a:r>
              <a:rPr lang="en-US" dirty="0" smtClean="0"/>
              <a:t>I go to the …</a:t>
            </a:r>
            <a:r>
              <a:rPr lang="ru-RU" dirty="0" smtClean="0"/>
              <a:t>……….</a:t>
            </a:r>
            <a:r>
              <a:rPr lang="en-US" dirty="0" smtClean="0"/>
              <a:t>…</a:t>
            </a:r>
            <a:r>
              <a:rPr lang="ru-RU" dirty="0" smtClean="0"/>
              <a:t>………………</a:t>
            </a:r>
            <a:r>
              <a:rPr lang="en-US" dirty="0" smtClean="0"/>
              <a:t>.</a:t>
            </a:r>
            <a:r>
              <a:rPr lang="ru-RU" dirty="0" smtClean="0"/>
              <a:t/>
            </a:r>
            <a:br>
              <a:rPr lang="ru-RU" dirty="0" smtClean="0"/>
            </a:br>
            <a:r>
              <a:rPr lang="en-US" dirty="0" smtClean="0"/>
              <a:t> and buy </a:t>
            </a:r>
            <a:r>
              <a:rPr lang="ru-RU" dirty="0" smtClean="0"/>
              <a:t>…………………….…..…</a:t>
            </a:r>
            <a:r>
              <a:rPr lang="en-US" dirty="0" smtClean="0"/>
              <a:t>….. there.</a:t>
            </a:r>
            <a:r>
              <a:rPr lang="ru-RU" dirty="0" smtClean="0"/>
              <a:t/>
            </a:r>
            <a:br>
              <a:rPr lang="ru-RU" dirty="0" smtClean="0"/>
            </a:br>
            <a:endParaRPr lang="ru-RU" dirty="0"/>
          </a:p>
        </p:txBody>
      </p:sp>
      <p:pic>
        <p:nvPicPr>
          <p:cNvPr id="16386" name="Picture 2" descr="C:\Users\Наталья\Desktop\reklamnaya_vyveska_cena.jpg"/>
          <p:cNvPicPr>
            <a:picLocks noGrp="1" noChangeAspect="1" noChangeArrowheads="1"/>
          </p:cNvPicPr>
          <p:nvPr>
            <p:ph idx="1"/>
          </p:nvPr>
        </p:nvPicPr>
        <p:blipFill>
          <a:blip r:embed="rId2" cstate="print"/>
          <a:srcRect/>
          <a:stretch>
            <a:fillRect/>
          </a:stretch>
        </p:blipFill>
        <p:spPr bwMode="auto">
          <a:xfrm>
            <a:off x="1411882" y="1600200"/>
            <a:ext cx="6320236" cy="4525963"/>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normAutofit/>
          </a:bodyPr>
          <a:lstStyle/>
          <a:p>
            <a:pPr lvl="0"/>
            <a:r>
              <a:rPr lang="en-US" sz="6000" dirty="0" smtClean="0"/>
              <a:t>I go to </a:t>
            </a:r>
            <a:r>
              <a:rPr lang="en-US" sz="6000" u="sng" dirty="0" smtClean="0"/>
              <a:t>the grocer’s </a:t>
            </a:r>
            <a:r>
              <a:rPr lang="en-US" sz="6000" dirty="0" smtClean="0"/>
              <a:t>and buy </a:t>
            </a:r>
            <a:r>
              <a:rPr lang="en-US" sz="6000" u="sng" dirty="0" smtClean="0"/>
              <a:t>tea</a:t>
            </a:r>
            <a:r>
              <a:rPr lang="en-US" sz="6000" u="sng" dirty="0" smtClean="0"/>
              <a:t>, sugar, flour, sweets, juice or  </a:t>
            </a:r>
            <a:r>
              <a:rPr lang="en-US" sz="6000" u="sng" dirty="0" smtClean="0"/>
              <a:t>chocolate</a:t>
            </a:r>
            <a:r>
              <a:rPr lang="en-US" sz="6000" dirty="0" smtClean="0"/>
              <a:t>. </a:t>
            </a:r>
            <a:endParaRPr lang="ru-RU" sz="6000" dirty="0"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US" dirty="0" smtClean="0"/>
              <a:t>I go to the …</a:t>
            </a:r>
            <a:r>
              <a:rPr lang="ru-RU" dirty="0" smtClean="0"/>
              <a:t>……….</a:t>
            </a:r>
            <a:r>
              <a:rPr lang="en-US" dirty="0" smtClean="0"/>
              <a:t>…</a:t>
            </a:r>
            <a:r>
              <a:rPr lang="ru-RU" dirty="0" smtClean="0"/>
              <a:t>………………</a:t>
            </a:r>
            <a:r>
              <a:rPr lang="en-US" dirty="0" smtClean="0"/>
              <a:t>.</a:t>
            </a:r>
            <a:r>
              <a:rPr lang="ru-RU" dirty="0" smtClean="0"/>
              <a:t/>
            </a:r>
            <a:br>
              <a:rPr lang="ru-RU" dirty="0" smtClean="0"/>
            </a:br>
            <a:r>
              <a:rPr lang="en-US" dirty="0" smtClean="0"/>
              <a:t> and buy </a:t>
            </a:r>
            <a:r>
              <a:rPr lang="ru-RU" dirty="0" smtClean="0"/>
              <a:t>…………………….…..…</a:t>
            </a:r>
            <a:r>
              <a:rPr lang="en-US" dirty="0" smtClean="0"/>
              <a:t>….. there.</a:t>
            </a:r>
            <a:endParaRPr lang="ru-RU" dirty="0"/>
          </a:p>
        </p:txBody>
      </p:sp>
      <p:pic>
        <p:nvPicPr>
          <p:cNvPr id="17410" name="Picture 2" descr="C:\Users\Наталья\Desktop\0_1a6e40_2d07355_orig.jpg"/>
          <p:cNvPicPr>
            <a:picLocks noGrp="1" noChangeAspect="1" noChangeArrowheads="1"/>
          </p:cNvPicPr>
          <p:nvPr>
            <p:ph idx="1"/>
          </p:nvPr>
        </p:nvPicPr>
        <p:blipFill>
          <a:blip r:embed="rId2" cstate="print"/>
          <a:srcRect/>
          <a:stretch>
            <a:fillRect/>
          </a:stretch>
        </p:blipFill>
        <p:spPr bwMode="auto">
          <a:xfrm>
            <a:off x="1554691" y="1600200"/>
            <a:ext cx="6034617" cy="4525963"/>
          </a:xfrm>
          <a:prstGeom prst="rect">
            <a:avLst/>
          </a:prstGeom>
          <a:noFill/>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normAutofit/>
          </a:bodyPr>
          <a:lstStyle/>
          <a:p>
            <a:pPr lvl="0"/>
            <a:r>
              <a:rPr lang="en-US" sz="6000" dirty="0" smtClean="0"/>
              <a:t>We </a:t>
            </a:r>
            <a:r>
              <a:rPr lang="en-US" sz="6000" dirty="0" smtClean="0"/>
              <a:t>go to </a:t>
            </a:r>
            <a:r>
              <a:rPr lang="en-US" sz="6000" u="sng" dirty="0" smtClean="0"/>
              <a:t>the baker’s </a:t>
            </a:r>
            <a:r>
              <a:rPr lang="en-US" sz="6000" dirty="0" smtClean="0"/>
              <a:t> </a:t>
            </a:r>
            <a:r>
              <a:rPr lang="en-US" sz="6000" dirty="0" smtClean="0"/>
              <a:t>and buy </a:t>
            </a:r>
            <a:r>
              <a:rPr lang="en-US" sz="6000" u="sng" dirty="0" smtClean="0"/>
              <a:t>bread, biscuits, cakes or pies </a:t>
            </a:r>
            <a:r>
              <a:rPr lang="en-US" sz="6000" dirty="0" smtClean="0"/>
              <a:t>there.</a:t>
            </a:r>
            <a:endParaRPr lang="ru-RU" sz="6000" dirty="0" smtClean="0"/>
          </a:p>
        </p:txBody>
      </p:sp>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73</TotalTime>
  <Words>499</Words>
  <Application>Microsoft Office PowerPoint</Application>
  <PresentationFormat>Экран (4:3)</PresentationFormat>
  <Paragraphs>36</Paragraphs>
  <Slides>20</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20</vt:i4>
      </vt:variant>
    </vt:vector>
  </HeadingPairs>
  <TitlesOfParts>
    <vt:vector size="21" baseType="lpstr">
      <vt:lpstr>Тема Office</vt:lpstr>
      <vt:lpstr>Going shopping</vt:lpstr>
      <vt:lpstr>Слайд 2</vt:lpstr>
      <vt:lpstr>Давайте повторим употребление Past Indefinite и Past Continuous </vt:lpstr>
      <vt:lpstr>Слайд 4</vt:lpstr>
      <vt:lpstr>Слайд 5</vt:lpstr>
      <vt:lpstr>I go to the ………….………………….  and buy …………………….…..…….. there. </vt:lpstr>
      <vt:lpstr>Слайд 7</vt:lpstr>
      <vt:lpstr>I go to the ………….………………….  and buy …………………….…..…….. there.</vt:lpstr>
      <vt:lpstr>Слайд 9</vt:lpstr>
      <vt:lpstr>I go to the ………….………………….  and buy …………………….…..…….. there.</vt:lpstr>
      <vt:lpstr>Слайд 11</vt:lpstr>
      <vt:lpstr>We can buy ……………………. in the …………………………...</vt:lpstr>
      <vt:lpstr>Слайд 13</vt:lpstr>
      <vt:lpstr>I go to the ………….………………….  and buy …………………….…..…….. there.</vt:lpstr>
      <vt:lpstr>Слайд 15</vt:lpstr>
      <vt:lpstr>We buy ………………………..at the ………..</vt:lpstr>
      <vt:lpstr>Слайд 17</vt:lpstr>
      <vt:lpstr>Слайд 18</vt:lpstr>
      <vt:lpstr>Слайд 19</vt:lpstr>
      <vt:lpstr>Слайд 20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Going shopping</dc:title>
  <dc:creator>Наталья</dc:creator>
  <cp:lastModifiedBy>Наталья</cp:lastModifiedBy>
  <cp:revision>10</cp:revision>
  <dcterms:created xsi:type="dcterms:W3CDTF">2016-03-23T17:29:55Z</dcterms:created>
  <dcterms:modified xsi:type="dcterms:W3CDTF">2016-04-03T17:32:47Z</dcterms:modified>
</cp:coreProperties>
</file>