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58" r:id="rId5"/>
    <p:sldId id="259" r:id="rId6"/>
    <p:sldId id="270" r:id="rId7"/>
    <p:sldId id="263" r:id="rId8"/>
    <p:sldId id="261" r:id="rId9"/>
    <p:sldId id="262" r:id="rId10"/>
    <p:sldId id="268" r:id="rId11"/>
    <p:sldId id="267" r:id="rId12"/>
    <p:sldId id="266" r:id="rId13"/>
    <p:sldId id="269" r:id="rId14"/>
    <p:sldId id="272" r:id="rId15"/>
    <p:sldId id="265" r:id="rId16"/>
  </p:sldIdLst>
  <p:sldSz cx="9144000" cy="6858000" type="screen4x3"/>
  <p:notesSz cx="6858000" cy="9144000"/>
  <p:embeddedFontLst>
    <p:embeddedFont>
      <p:font typeface="Raleway Thin" charset="-52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Raleway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GbOunuHYACplJKm0JppwjMCR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D092474-F410-4885-A6E3-11EE1FD82FD6}">
  <a:tblStyle styleId="{8D092474-F410-4885-A6E3-11EE1FD82F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79d04f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79d04fc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a79d04fc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5c30c3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a5c30c3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5b9dfed0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a5b9dfed0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a5b9dfed09_0_11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a5b9dfed09_0_11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a5b9dfed09_0_1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a5b9dfed09_0_15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a5b9dfed09_0_15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a5b9dfed09_0_1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5b9dfed09_0_1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5b9dfed09_0_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a5b9dfed09_0_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a5b9dfed09_0_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a5b9dfed09_0_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a5b9dfed09_0_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a5b9dfed09_0_12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a5b9dfed09_0_1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a5b9dfed09_0_1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a5b9dfed09_0_1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a5b9dfed09_0_1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a5b9dfed09_0_1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a5b9dfed09_0_1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a5b9dfed09_0_1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a5b9dfed09_0_1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a5b9dfed09_0_1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a5b9dfed09_0_1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a5b9dfed09_0_13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a5b9dfed09_0_13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a5b9dfed09_0_1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5b9dfed09_0_13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a5b9dfed09_0_1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5b9dfed09_0_14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a5b9dfed09_0_14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a5b9dfed09_0_1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a5b9dfed09_0_14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a5b9dfed09_0_1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5b9dfed09_0_14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a5b9dfed09_0_1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a5b9dfed09_0_1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a5b9dfed09_0_1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a5b9dfed09_0_1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p14:dur="400">
        <p:push/>
      </p:transition>
    </mc:Choice>
    <mc:Fallback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F52BN-KSM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1BwB5fCiQY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egin-english.ru/article/trudnosti-perevoda-s-angliyskogo-na-russki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amara.propostuplenie.ru/vuzi/Samarskiy-filial-MGP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mara.propostuplenie.ru/vuzi/SI-VShPP/" TargetMode="External"/><Relationship Id="rId5" Type="http://schemas.openxmlformats.org/officeDocument/2006/relationships/hyperlink" Target="https://samara.propostuplenie.ru/vuzi/SGSPU/" TargetMode="External"/><Relationship Id="rId4" Type="http://schemas.openxmlformats.org/officeDocument/2006/relationships/hyperlink" Target="https://samara.propostuplenie.ru/vuzi/SNIU-im-akademika-S-P-Korolev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u.wikipedia.org/wiki/%D0%9F%D0%B5%D1%80%D0%B5%D0%B2%D0%BE%D0%B4%D1%87%D0%B8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earningapps.org/display?v=p8u8rjcxk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aJl3iew0tk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edia.foxford.ru/profession_translato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earningapps.org/display?v=pbc60qtnn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4249" y="1415762"/>
            <a:ext cx="6091805" cy="497097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381825" y="-2"/>
            <a:ext cx="8520600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ru-RU" sz="3700" dirty="0" smtClean="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r>
              <a:rPr lang="en-US" sz="3700" dirty="0" smtClean="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:</a:t>
            </a:r>
            <a:endParaRPr sz="3959"/>
          </a:p>
        </p:txBody>
      </p:sp>
      <p:sp>
        <p:nvSpPr>
          <p:cNvPr id="66" name="Google Shape;66;p1"/>
          <p:cNvSpPr txBox="1"/>
          <p:nvPr/>
        </p:nvSpPr>
        <p:spPr>
          <a:xfrm>
            <a:off x="280450" y="7152525"/>
            <a:ext cx="7713600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«Home, sweet home</a:t>
            </a:r>
            <a:r>
              <a:rPr lang="en-US" sz="5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»</a:t>
            </a:r>
            <a:r>
              <a:rPr lang="en-US" sz="3959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/>
            </a:r>
            <a:br>
              <a:rPr lang="en-US" sz="3959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</a:b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3250425" y="5343450"/>
            <a:ext cx="56520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Raleway Thin"/>
                <a:ea typeface="Raleway Thin"/>
                <a:cs typeface="Raleway Thin"/>
                <a:sym typeface="Raleway Thin"/>
              </a:rPr>
              <a:t>Презентацию подготовила </a:t>
            </a:r>
            <a:br>
              <a:rPr lang="en-US" i="1"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en-US" i="1">
                <a:latin typeface="Raleway Thin"/>
                <a:ea typeface="Raleway Thin"/>
                <a:cs typeface="Raleway Thin"/>
                <a:sym typeface="Raleway Thin"/>
              </a:rPr>
              <a:t>Учитель </a:t>
            </a:r>
            <a:r>
              <a:rPr lang="en-US" i="1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английского языка</a:t>
            </a:r>
            <a:br>
              <a:rPr lang="en-US" i="1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en-US" i="1">
                <a:latin typeface="Raleway Thin"/>
                <a:ea typeface="Raleway Thin"/>
                <a:cs typeface="Raleway Thin"/>
                <a:sym typeface="Raleway Thin"/>
              </a:rPr>
              <a:t>Высшей категории</a:t>
            </a:r>
            <a:br>
              <a:rPr lang="en-US" i="1"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en-US" i="1">
                <a:latin typeface="Raleway Thin"/>
                <a:ea typeface="Raleway Thin"/>
                <a:cs typeface="Raleway Thin"/>
                <a:sym typeface="Raleway Thin"/>
              </a:rPr>
              <a:t>ГБОУ СОШ с.Тепловка</a:t>
            </a:r>
            <a:br>
              <a:rPr lang="en-US" i="1"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en-US" i="1">
                <a:latin typeface="Raleway Thin"/>
                <a:ea typeface="Raleway Thin"/>
                <a:cs typeface="Raleway Thin"/>
                <a:sym typeface="Raleway Thin"/>
              </a:rPr>
              <a:t>Фисенко Наталья Юрьевна</a:t>
            </a:r>
            <a:r>
              <a:rPr lang="en-US">
                <a:latin typeface="Raleway Thin"/>
                <a:ea typeface="Raleway Thin"/>
                <a:cs typeface="Raleway Thin"/>
                <a:sym typeface="Raleway Thin"/>
              </a:rPr>
              <a:t/>
            </a:r>
            <a:br>
              <a:rPr lang="en-US">
                <a:latin typeface="Raleway Thin"/>
                <a:ea typeface="Raleway Thin"/>
                <a:cs typeface="Raleway Thin"/>
                <a:sym typeface="Raleway Thin"/>
              </a:rPr>
            </a:b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работы устного переводчика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https://www.youtube.com/watch?v=CrF52BN-KSM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должен знать письменный переводчик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https://www.youtube.com/watch?v=71BwB5fCiQY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457200" y="1294025"/>
            <a:ext cx="8229600" cy="5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algn="just">
              <a:lnSpc>
                <a:spcPct val="90000"/>
              </a:lnSpc>
              <a:spcBef>
                <a:spcPts val="800"/>
              </a:spcBef>
              <a:buSzPts val="4000"/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276578" y="-6825"/>
            <a:ext cx="4867122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37" name="Google Shape;137;p13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3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rgbClr val="38761D"/>
                </a:solidFill>
                <a:latin typeface="Raleway Thin"/>
                <a:ea typeface="Raleway Thin"/>
                <a:cs typeface="Raleway Thin"/>
                <a:sym typeface="Raleway Thin"/>
              </a:rPr>
              <a:t>Трудности перевода</a:t>
            </a: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673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http://begin-english.ru/article/trudnosti-perevoda-s-angliyskogo-na-russkiy/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457200" y="1294025"/>
            <a:ext cx="8229600" cy="5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г. Самара, ул. Московское </a:t>
            </a:r>
            <a:r>
              <a:rPr lang="ru-RU" dirty="0" err="1" smtClean="0"/>
              <a:t>ш</a:t>
            </a:r>
            <a:r>
              <a:rPr lang="ru-RU" dirty="0" smtClean="0"/>
              <a:t>., д. 34</a:t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Самарский национальный исследовательский университет имени академика С.П. Королева</a:t>
            </a: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г. Самара, ул. Максима Горького, д. 65/67</a:t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Самарский государственный социально-педагогический университет</a:t>
            </a: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443090,</a:t>
            </a:r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 г. Самара, ул. Антонова-Овсеенко, д. 53</a:t>
            </a:r>
            <a:br>
              <a:rPr lang="ru-RU" dirty="0" smtClean="0"/>
            </a:br>
            <a:r>
              <a:rPr lang="ru-RU" dirty="0" smtClean="0">
                <a:hlinkClick r:id="rId6"/>
              </a:rPr>
              <a:t>Самарский институт - высшая школа приватизации и предпринимательства</a:t>
            </a: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г. Самара, </a:t>
            </a:r>
            <a:r>
              <a:rPr lang="ru-RU" dirty="0" err="1" smtClean="0"/>
              <a:t>Стара-Загора</a:t>
            </a:r>
            <a:r>
              <a:rPr lang="ru-RU" dirty="0" smtClean="0"/>
              <a:t> ул., д. 76</a:t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Самарский филиал, Московский городской педагогический университет</a:t>
            </a: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г. Самара, Аксакова ул., д. 21</a:t>
            </a:r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ru-RU" dirty="0" smtClean="0"/>
              <a:t>Международный </a:t>
            </a:r>
            <a:r>
              <a:rPr lang="ru-RU" smtClean="0"/>
              <a:t>Институт Рынка</a:t>
            </a: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/>
          </a:p>
          <a:p>
            <a:pPr marL="342900" lvl="0" algn="just">
              <a:lnSpc>
                <a:spcPct val="90000"/>
              </a:lnSpc>
              <a:spcBef>
                <a:spcPts val="800"/>
              </a:spcBef>
              <a:buSzPts val="4000"/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487594" y="-6825"/>
            <a:ext cx="4656106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37" name="Google Shape;137;p13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3"/>
          <p:cNvSpPr txBox="1"/>
          <p:nvPr/>
        </p:nvSpPr>
        <p:spPr>
          <a:xfrm>
            <a:off x="-1" y="498075"/>
            <a:ext cx="7807569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rgbClr val="38761D"/>
                </a:solidFill>
                <a:latin typeface="Raleway Thin"/>
                <a:ea typeface="Raleway Thin"/>
                <a:cs typeface="Raleway Thin"/>
                <a:sym typeface="Raleway Thin"/>
              </a:rPr>
              <a:t>Где в Самаре можно получить профессию переводчика</a:t>
            </a: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6739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457200" y="1294025"/>
            <a:ext cx="8229600" cy="5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 lang="ru-RU" dirty="0" smtClean="0"/>
          </a:p>
          <a:p>
            <a:pPr marL="342900" lvl="0" indent="-13970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endParaRPr/>
          </a:p>
          <a:p>
            <a:pPr marL="342900" lvl="0" algn="just">
              <a:lnSpc>
                <a:spcPct val="90000"/>
              </a:lnSpc>
              <a:spcBef>
                <a:spcPts val="800"/>
              </a:spcBef>
              <a:buSzPts val="4000"/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487594" y="-6825"/>
            <a:ext cx="4656106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37" name="Google Shape;137;p13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3"/>
          <p:cNvSpPr txBox="1"/>
          <p:nvPr/>
        </p:nvSpPr>
        <p:spPr>
          <a:xfrm>
            <a:off x="-1" y="498075"/>
            <a:ext cx="7807569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rgbClr val="38761D"/>
                </a:solidFill>
                <a:latin typeface="Raleway Thin"/>
                <a:ea typeface="Raleway Thin"/>
                <a:cs typeface="Raleway Thin"/>
                <a:sym typeface="Raleway Thin"/>
              </a:rPr>
              <a:t>Из опыта одного из бывших учеников нашей школы о том, какие преимущества в жизни даёт знание иностранных языков</a:t>
            </a: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6739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/>
        </p:nvSpPr>
        <p:spPr>
          <a:xfrm>
            <a:off x="4600135" y="-6825"/>
            <a:ext cx="4543565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52" name="Google Shape;152;p16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3" name="Google Shape;15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88108" y="2816288"/>
            <a:ext cx="4971550" cy="38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0" y="394725"/>
            <a:ext cx="5875500" cy="30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108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Raleway Thin"/>
              <a:buChar char="●"/>
            </a:pPr>
            <a:r>
              <a:rPr lang="en-US" sz="4400" dirty="0" smtClean="0">
                <a:solidFill>
                  <a:srgbClr val="FF00FF"/>
                </a:solidFill>
                <a:latin typeface="Raleway Thin"/>
                <a:ea typeface="Raleway Thin"/>
                <a:cs typeface="Raleway Thin"/>
                <a:sym typeface="Raleway Thin"/>
              </a:rPr>
              <a:t>Thanks </a:t>
            </a:r>
            <a:r>
              <a:rPr lang="en-US" sz="4400" dirty="0">
                <a:solidFill>
                  <a:srgbClr val="FF00FF"/>
                </a:solidFill>
                <a:latin typeface="Raleway Thin"/>
                <a:ea typeface="Raleway Thin"/>
                <a:cs typeface="Raleway Thin"/>
                <a:sym typeface="Raleway Thin"/>
              </a:rPr>
              <a:t>everybody.</a:t>
            </a:r>
            <a:endParaRPr sz="4400">
              <a:solidFill>
                <a:srgbClr val="FF00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3007"/>
            <a:ext cx="3604950" cy="33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324920" y="3699742"/>
            <a:ext cx="3187989" cy="248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38276" y="553950"/>
            <a:ext cx="4600080" cy="28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80480" y="3791009"/>
            <a:ext cx="3520578" cy="25348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3516923" y="-6825"/>
            <a:ext cx="5626777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8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/>
          </a:p>
        </p:txBody>
      </p:sp>
      <p:cxnSp>
        <p:nvCxnSpPr>
          <p:cNvPr id="79" name="Google Shape;79;p2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12" y="323556"/>
            <a:ext cx="8975188" cy="609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Английский язык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язык международного общения</a:t>
            </a:r>
          </a:p>
          <a:p>
            <a:r>
              <a:rPr lang="ru-RU" sz="2800" dirty="0" smtClean="0"/>
              <a:t>Учитель </a:t>
            </a:r>
            <a:r>
              <a:rPr lang="ru-RU" sz="2800" dirty="0" smtClean="0"/>
              <a:t>иностранного языка;</a:t>
            </a:r>
          </a:p>
          <a:p>
            <a:r>
              <a:rPr lang="ru-RU" sz="2800" dirty="0" smtClean="0"/>
              <a:t>Специалист в области таможенного дела;</a:t>
            </a:r>
          </a:p>
          <a:p>
            <a:r>
              <a:rPr lang="ru-RU" sz="2800" dirty="0" smtClean="0"/>
              <a:t>Специалист в области международных отношений;</a:t>
            </a:r>
          </a:p>
          <a:p>
            <a:r>
              <a:rPr lang="ru-RU" sz="2800" dirty="0" smtClean="0"/>
              <a:t>Специалист по IT;</a:t>
            </a:r>
          </a:p>
          <a:p>
            <a:r>
              <a:rPr lang="ru-RU" sz="2800" dirty="0" smtClean="0"/>
              <a:t>Специалист туристического бизнеса;</a:t>
            </a:r>
          </a:p>
          <a:p>
            <a:r>
              <a:rPr lang="ru-RU" sz="2800" dirty="0" smtClean="0"/>
              <a:t>Журналист – международник;</a:t>
            </a:r>
          </a:p>
          <a:p>
            <a:r>
              <a:rPr lang="ru-RU" sz="2800" dirty="0" smtClean="0"/>
              <a:t>Специалист в области внешней торговли;</a:t>
            </a:r>
          </a:p>
          <a:p>
            <a:r>
              <a:rPr lang="ru-RU" sz="2800" dirty="0" smtClean="0"/>
              <a:t>Гид-экскурсовод;</a:t>
            </a:r>
          </a:p>
          <a:p>
            <a:r>
              <a:rPr lang="ru-RU" sz="2800" dirty="0" smtClean="0"/>
              <a:t>Редактор СМИ;</a:t>
            </a:r>
          </a:p>
          <a:p>
            <a:r>
              <a:rPr lang="ru-RU" sz="2800" dirty="0" smtClean="0"/>
              <a:t>Лингвист-исследователь;</a:t>
            </a:r>
          </a:p>
          <a:p>
            <a:r>
              <a:rPr lang="ru-RU" sz="2800" dirty="0" smtClean="0"/>
              <a:t>Переводчик и др.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a79d04fc88_0_0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a79d04fc88_0_0"/>
          <p:cNvSpPr txBox="1"/>
          <p:nvPr/>
        </p:nvSpPr>
        <p:spPr>
          <a:xfrm>
            <a:off x="494225" y="543225"/>
            <a:ext cx="83928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300" u="sng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7" name="Google Shape;87;ga79d04fc88_0_0"/>
          <p:cNvSpPr txBox="1"/>
          <p:nvPr/>
        </p:nvSpPr>
        <p:spPr>
          <a:xfrm>
            <a:off x="4290646" y="-6825"/>
            <a:ext cx="4853054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8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/>
          </a:p>
        </p:txBody>
      </p:sp>
      <p:sp>
        <p:nvSpPr>
          <p:cNvPr id="88" name="Google Shape;88;ga79d04fc88_0_0"/>
          <p:cNvSpPr txBox="1"/>
          <p:nvPr/>
        </p:nvSpPr>
        <p:spPr>
          <a:xfrm>
            <a:off x="0" y="498075"/>
            <a:ext cx="48426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rgbClr val="38761D"/>
                </a:solidFill>
                <a:latin typeface="Raleway Thin"/>
                <a:ea typeface="Raleway Thin"/>
                <a:cs typeface="Raleway Thin"/>
                <a:sym typeface="Raleway Thin"/>
              </a:rPr>
              <a:t>Кто такой переводчик </a:t>
            </a: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89" name="Google Shape;89;ga79d04fc88_0_0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Прямоугольник 8"/>
          <p:cNvSpPr/>
          <p:nvPr/>
        </p:nvSpPr>
        <p:spPr>
          <a:xfrm>
            <a:off x="2286000" y="30596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4"/>
              </a:rPr>
              <a:t>https://ru.wikipedia.org/wiki/%D0%9F%D0%B5%D1%80%D0%B5%D0%B2%D0%BE%D0%B4%D1%87%D0%B8%D0%BA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4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00" u="sng" dirty="0" smtClean="0">
              <a:solidFill>
                <a:srgbClr val="274E13"/>
              </a:solidFill>
              <a:latin typeface="Raleway Thin"/>
              <a:ea typeface="Raleway Thin"/>
              <a:cs typeface="Raleway Thin"/>
              <a:sym typeface="Raleway Thin"/>
              <a:hlinkClick r:id="rId4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Translator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Переводчик письменных текстов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Interpreter</a:t>
            </a:r>
            <a:r>
              <a:rPr lang="ru-RU" sz="2400" b="1" dirty="0" smtClean="0">
                <a:solidFill>
                  <a:srgbClr val="00B050"/>
                </a:solidFill>
              </a:rPr>
              <a:t> –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Переводчик устных высказываний</a:t>
            </a:r>
            <a:endParaRPr sz="2400" b="1">
              <a:solidFill>
                <a:srgbClr val="00B050"/>
              </a:solidFill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4023360" y="-6825"/>
            <a:ext cx="512034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sp>
        <p:nvSpPr>
          <p:cNvPr id="98" name="Google Shape;98;p7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99" name="Google Shape;99;p7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153100" y="1213325"/>
            <a:ext cx="8891700" cy="51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160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sp>
        <p:nvSpPr>
          <p:cNvPr id="107" name="Google Shape;107;p14"/>
          <p:cNvSpPr txBox="1"/>
          <p:nvPr/>
        </p:nvSpPr>
        <p:spPr>
          <a:xfrm>
            <a:off x="4614203" y="-6825"/>
            <a:ext cx="4529497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08" name="Google Shape;108;p14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4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5681" y="3275112"/>
            <a:ext cx="40623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https://www.youtube.com/watch?v=aJl3iew0tkU</a:t>
            </a:r>
            <a:r>
              <a:rPr lang="ru-RU" dirty="0" smtClean="0"/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работе переводчика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457200" y="1294025"/>
            <a:ext cx="8229600" cy="5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4557932" y="-6825"/>
            <a:ext cx="4585768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37" name="Google Shape;137;p13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3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rgbClr val="38761D"/>
                </a:solidFill>
                <a:latin typeface="Raleway Thin"/>
                <a:ea typeface="Raleway Thin"/>
                <a:cs typeface="Raleway Thin"/>
                <a:sym typeface="Raleway Thin"/>
              </a:rPr>
              <a:t>Качества переводчика</a:t>
            </a: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6942" y="1209822"/>
            <a:ext cx="694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https://media.foxford.ru/profession_translator/</a:t>
            </a:r>
            <a:r>
              <a:rPr lang="ru-RU" dirty="0" smtClean="0"/>
              <a:t>  Переводчик: что это за профессия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a5c30c31e3_0_0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a5c30c31e3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973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Raleway Thin"/>
              <a:buAutoNum type="arabicPeriod"/>
            </a:pPr>
            <a:r>
              <a:rPr lang="en-US" sz="2900" dirty="0"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ru-RU" sz="2900" b="1" dirty="0" smtClean="0">
                <a:latin typeface="Raleway Thin"/>
                <a:ea typeface="Raleway Thin"/>
                <a:cs typeface="Raleway Thin"/>
                <a:sym typeface="Raleway Thin"/>
              </a:rPr>
              <a:t>Сопоставьте определения и их значения</a:t>
            </a:r>
          </a:p>
          <a:p>
            <a:pPr lvl="0" indent="-412750">
              <a:lnSpc>
                <a:spcPct val="90000"/>
              </a:lnSpc>
              <a:spcBef>
                <a:spcPts val="0"/>
              </a:spcBef>
              <a:buSzPts val="2900"/>
              <a:buNone/>
            </a:pPr>
            <a:r>
              <a:rPr lang="en-US" sz="2900" b="1" dirty="0" smtClean="0">
                <a:latin typeface="Raleway Thin"/>
                <a:ea typeface="Raleway Thin"/>
                <a:cs typeface="Raleway Thin"/>
                <a:sym typeface="Raleway Thin"/>
                <a:hlinkClick r:id="rId4"/>
              </a:rPr>
              <a:t>https://learningapps.org/display?v=pbc60qtnn21</a:t>
            </a:r>
            <a:r>
              <a:rPr lang="ru-RU" sz="2900" b="1" dirty="0" smtClean="0">
                <a:latin typeface="Raleway Thin"/>
                <a:ea typeface="Raleway Thin"/>
                <a:cs typeface="Raleway Thin"/>
                <a:sym typeface="Raleway Thin"/>
              </a:rPr>
              <a:t> </a:t>
            </a:r>
          </a:p>
          <a:p>
            <a:pPr lvl="0" indent="-412750">
              <a:lnSpc>
                <a:spcPct val="90000"/>
              </a:lnSpc>
              <a:spcBef>
                <a:spcPts val="0"/>
              </a:spcBef>
              <a:buSzPts val="2900"/>
              <a:buFont typeface="Raleway Thin"/>
              <a:buAutoNum type="arabicPeriod"/>
            </a:pPr>
            <a:r>
              <a:rPr lang="ru-RU" sz="3200" b="1" dirty="0" smtClean="0"/>
              <a:t>Переводчик</a:t>
            </a:r>
            <a:r>
              <a:rPr lang="ru-RU" sz="3200" dirty="0" smtClean="0"/>
              <a:t> - специалист, занимающийся переводом, то есть созданием письменного или устного текста на определённом языке (называемом языком перевода), эквивалентного письменному или устному тексту на другом языке (языке-источнике).</a:t>
            </a:r>
            <a:endParaRPr sz="2960"/>
          </a:p>
        </p:txBody>
      </p:sp>
      <p:sp>
        <p:nvSpPr>
          <p:cNvPr id="117" name="Google Shape;117;ga5c30c31e3_0_0"/>
          <p:cNvSpPr txBox="1"/>
          <p:nvPr/>
        </p:nvSpPr>
        <p:spPr>
          <a:xfrm>
            <a:off x="4557932" y="-6825"/>
            <a:ext cx="4585768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cxnSp>
        <p:nvCxnSpPr>
          <p:cNvPr id="118" name="Google Shape;118;ga5c30c31e3_0_0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ga5c30c31e3_0_0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a5b9dfed09_0_282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0446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a5b9dfed09_0_282"/>
          <p:cNvSpPr txBox="1">
            <a:spLocks noGrp="1"/>
          </p:cNvSpPr>
          <p:nvPr>
            <p:ph type="body" idx="1"/>
          </p:nvPr>
        </p:nvSpPr>
        <p:spPr>
          <a:xfrm>
            <a:off x="457200" y="103475"/>
            <a:ext cx="82296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 smtClean="0"/>
              <a:t>Устный</a:t>
            </a:r>
            <a:r>
              <a:rPr lang="ru-RU" dirty="0" smtClean="0"/>
              <a:t> </a:t>
            </a:r>
            <a:r>
              <a:rPr lang="ru-RU" b="1" dirty="0" smtClean="0"/>
              <a:t>перевод</a:t>
            </a:r>
            <a:r>
              <a:rPr lang="ru-RU" dirty="0" smtClean="0"/>
              <a:t> - (</a:t>
            </a:r>
            <a:r>
              <a:rPr lang="en-US" dirty="0" smtClean="0"/>
              <a:t>interpreting)</a:t>
            </a:r>
            <a:r>
              <a:rPr lang="ru-RU" dirty="0" smtClean="0"/>
              <a:t> это вид </a:t>
            </a:r>
            <a:r>
              <a:rPr lang="ru-RU" b="1" dirty="0" smtClean="0"/>
              <a:t>перевода</a:t>
            </a:r>
            <a:r>
              <a:rPr lang="ru-RU" dirty="0" smtClean="0"/>
              <a:t>, при котором оригинал и его </a:t>
            </a:r>
            <a:r>
              <a:rPr lang="ru-RU" b="1" dirty="0" smtClean="0"/>
              <a:t>перевод</a:t>
            </a:r>
            <a:r>
              <a:rPr lang="ru-RU" dirty="0" smtClean="0"/>
              <a:t> выступают в процессе </a:t>
            </a:r>
            <a:r>
              <a:rPr lang="ru-RU" b="1" dirty="0" smtClean="0"/>
              <a:t>перевода</a:t>
            </a:r>
            <a:r>
              <a:rPr lang="ru-RU" dirty="0" smtClean="0"/>
              <a:t> в нефиксированной форме, что предопределяет однократность восприятия переводчиком отрезков оригинала и невозможность последующего сопоставления или исправления </a:t>
            </a:r>
            <a:r>
              <a:rPr lang="ru-RU" b="1" dirty="0" smtClean="0"/>
              <a:t>перевода</a:t>
            </a:r>
            <a:r>
              <a:rPr lang="ru-RU" dirty="0" smtClean="0"/>
              <a:t> после его выполнения.</a:t>
            </a:r>
          </a:p>
          <a:p>
            <a:pPr marL="342900" lvl="0" indent="0">
              <a:spcBef>
                <a:spcPts val="0"/>
              </a:spcBef>
              <a:buNone/>
            </a:pPr>
            <a:r>
              <a:rPr lang="ru-RU" b="1" dirty="0" smtClean="0"/>
              <a:t>Письменный</a:t>
            </a:r>
            <a:r>
              <a:rPr lang="ru-RU" dirty="0" smtClean="0"/>
              <a:t> </a:t>
            </a:r>
            <a:r>
              <a:rPr lang="ru-RU" b="1" dirty="0" smtClean="0"/>
              <a:t>перевод</a:t>
            </a:r>
            <a:r>
              <a:rPr lang="ru-RU" dirty="0" smtClean="0"/>
              <a:t> (англ. </a:t>
            </a:r>
            <a:r>
              <a:rPr lang="ru-RU" dirty="0" err="1" smtClean="0"/>
              <a:t>translation</a:t>
            </a:r>
            <a:r>
              <a:rPr lang="ru-RU" dirty="0" smtClean="0"/>
              <a:t>) заключается в переносе смысла исходного текста в </a:t>
            </a:r>
            <a:r>
              <a:rPr lang="ru-RU" b="1" dirty="0" smtClean="0"/>
              <a:t>письменный</a:t>
            </a:r>
            <a:r>
              <a:rPr lang="ru-RU" dirty="0" smtClean="0"/>
              <a:t> текст на </a:t>
            </a:r>
            <a:r>
              <a:rPr lang="ru-RU" b="1" dirty="0" smtClean="0"/>
              <a:t>письменных</a:t>
            </a:r>
            <a:r>
              <a:rPr lang="ru-RU" dirty="0" smtClean="0"/>
              <a:t> или электронных носителях с учётом норм и особенностей </a:t>
            </a:r>
            <a:r>
              <a:rPr lang="ru-RU" b="1" dirty="0" smtClean="0"/>
              <a:t>письменной</a:t>
            </a:r>
            <a:r>
              <a:rPr lang="ru-RU" dirty="0" smtClean="0"/>
              <a:t> речи обоих текстов.</a:t>
            </a:r>
            <a:endParaRPr>
              <a:solidFill>
                <a:srgbClr val="274E13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26" name="Google Shape;126;ga5b9dfed09_0_282"/>
          <p:cNvSpPr txBox="1"/>
          <p:nvPr/>
        </p:nvSpPr>
        <p:spPr>
          <a:xfrm>
            <a:off x="4768948" y="-6825"/>
            <a:ext cx="4374752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400" dirty="0" smtClean="0">
                <a:latin typeface="Raleway Thin"/>
                <a:ea typeface="Raleway Thin"/>
                <a:cs typeface="Raleway Thin"/>
                <a:sym typeface="Raleway Thin"/>
              </a:rPr>
              <a:t>Урок по профориентации</a:t>
            </a:r>
            <a:endParaRPr lang="ru-RU" sz="2800" dirty="0"/>
          </a:p>
        </p:txBody>
      </p:sp>
      <p:sp>
        <p:nvSpPr>
          <p:cNvPr id="127" name="Google Shape;127;ga5b9dfed09_0_282"/>
          <p:cNvSpPr txBox="1"/>
          <p:nvPr/>
        </p:nvSpPr>
        <p:spPr>
          <a:xfrm>
            <a:off x="0" y="498075"/>
            <a:ext cx="48426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38761D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28" name="Google Shape;128;ga5b9dfed09_0_282"/>
          <p:cNvCxnSpPr/>
          <p:nvPr/>
        </p:nvCxnSpPr>
        <p:spPr>
          <a:xfrm>
            <a:off x="-52075" y="464575"/>
            <a:ext cx="9186300" cy="38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240</Words>
  <PresentationFormat>Экран (4:3)</PresentationFormat>
  <Paragraphs>67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Raleway Thin</vt:lpstr>
      <vt:lpstr>Calibri</vt:lpstr>
      <vt:lpstr>Raleway</vt:lpstr>
      <vt:lpstr>Times New Roman</vt:lpstr>
      <vt:lpstr>Simple Light</vt:lpstr>
      <vt:lpstr>Урок по профориентации: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Особенности работы устного переводчика</vt:lpstr>
      <vt:lpstr>Что должен знать письменный переводчик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 по теме:</dc:title>
  <dc:creator>Наталья</dc:creator>
  <cp:lastModifiedBy>Lenovo</cp:lastModifiedBy>
  <cp:revision>35</cp:revision>
  <dcterms:created xsi:type="dcterms:W3CDTF">2015-11-06T17:41:04Z</dcterms:created>
  <dcterms:modified xsi:type="dcterms:W3CDTF">2023-01-16T11:54:20Z</dcterms:modified>
</cp:coreProperties>
</file>