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4DDC76-3B59-4538-8B90-B3B01125AEA7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82F411-09F5-47F4-8B41-48DBCC05BC75}">
      <dgm:prSet phldrT="[Текст]"/>
      <dgm:spPr/>
      <dgm:t>
        <a:bodyPr/>
        <a:lstStyle/>
        <a:p>
          <a:r>
            <a:rPr lang="ru-RU" dirty="0" smtClean="0"/>
            <a:t>Гласные и согласные в приставках </a:t>
          </a:r>
          <a:endParaRPr lang="ru-RU" dirty="0"/>
        </a:p>
      </dgm:t>
    </dgm:pt>
    <dgm:pt modelId="{48FBF728-6FDD-4350-AE2F-D2A839718621}" type="parTrans" cxnId="{2C19FC35-2872-4BD3-83FC-D6B45349D7DE}">
      <dgm:prSet/>
      <dgm:spPr/>
      <dgm:t>
        <a:bodyPr/>
        <a:lstStyle/>
        <a:p>
          <a:endParaRPr lang="ru-RU"/>
        </a:p>
      </dgm:t>
    </dgm:pt>
    <dgm:pt modelId="{4771EF73-8DD2-4734-93A1-4352A330C566}" type="sibTrans" cxnId="{2C19FC35-2872-4BD3-83FC-D6B45349D7DE}">
      <dgm:prSet/>
      <dgm:spPr/>
      <dgm:t>
        <a:bodyPr/>
        <a:lstStyle/>
        <a:p>
          <a:endParaRPr lang="ru-RU"/>
        </a:p>
      </dgm:t>
    </dgm:pt>
    <dgm:pt modelId="{B6422937-64EB-409A-B071-347D6837FB30}">
      <dgm:prSet phldrT="[Текст]"/>
      <dgm:spPr/>
      <dgm:t>
        <a:bodyPr/>
        <a:lstStyle/>
        <a:p>
          <a:r>
            <a:rPr lang="ru-RU" dirty="0" smtClean="0"/>
            <a:t>З и С на конце приставок</a:t>
          </a:r>
          <a:endParaRPr lang="ru-RU" dirty="0"/>
        </a:p>
      </dgm:t>
    </dgm:pt>
    <dgm:pt modelId="{6747DA32-380E-49BD-ADB4-A297BB04481C}" type="parTrans" cxnId="{235A5C83-24ED-4126-84F0-949B320E497F}">
      <dgm:prSet/>
      <dgm:spPr/>
      <dgm:t>
        <a:bodyPr/>
        <a:lstStyle/>
        <a:p>
          <a:endParaRPr lang="ru-RU"/>
        </a:p>
      </dgm:t>
    </dgm:pt>
    <dgm:pt modelId="{0A0F8221-DB9D-43DC-B30F-E7C445EEF683}" type="sibTrans" cxnId="{235A5C83-24ED-4126-84F0-949B320E497F}">
      <dgm:prSet/>
      <dgm:spPr/>
      <dgm:t>
        <a:bodyPr/>
        <a:lstStyle/>
        <a:p>
          <a:endParaRPr lang="ru-RU"/>
        </a:p>
      </dgm:t>
    </dgm:pt>
    <dgm:pt modelId="{B2848D7D-E25C-49FB-80D6-DD0778F081B2}">
      <dgm:prSet phldrT="[Текст]"/>
      <dgm:spPr/>
      <dgm:t>
        <a:bodyPr/>
        <a:lstStyle/>
        <a:p>
          <a:r>
            <a:rPr lang="ru-RU" dirty="0" smtClean="0"/>
            <a:t>Пре-  и При-</a:t>
          </a:r>
          <a:endParaRPr lang="ru-RU" dirty="0"/>
        </a:p>
      </dgm:t>
    </dgm:pt>
    <dgm:pt modelId="{DE7662E0-AF3F-4E45-9637-F17A43BE39C8}" type="parTrans" cxnId="{AAE6B3F0-838F-46B0-8E9A-91E914995BFA}">
      <dgm:prSet/>
      <dgm:spPr/>
      <dgm:t>
        <a:bodyPr/>
        <a:lstStyle/>
        <a:p>
          <a:endParaRPr lang="ru-RU"/>
        </a:p>
      </dgm:t>
    </dgm:pt>
    <dgm:pt modelId="{3B78AB42-496F-42AA-901D-D8D33E07E7E8}" type="sibTrans" cxnId="{AAE6B3F0-838F-46B0-8E9A-91E914995BFA}">
      <dgm:prSet/>
      <dgm:spPr/>
      <dgm:t>
        <a:bodyPr/>
        <a:lstStyle/>
        <a:p>
          <a:endParaRPr lang="ru-RU"/>
        </a:p>
      </dgm:t>
    </dgm:pt>
    <dgm:pt modelId="{31CE9977-606D-49FD-B182-513498491375}">
      <dgm:prSet phldrT="[Текст]"/>
      <dgm:spPr/>
      <dgm:t>
        <a:bodyPr/>
        <a:lstStyle/>
        <a:p>
          <a:r>
            <a:rPr lang="ru-RU" dirty="0" smtClean="0"/>
            <a:t>И-Ы после приставок</a:t>
          </a:r>
          <a:endParaRPr lang="ru-RU" dirty="0"/>
        </a:p>
      </dgm:t>
    </dgm:pt>
    <dgm:pt modelId="{F31F7D3E-7669-48F3-9F57-D06F9F33A71F}" type="parTrans" cxnId="{1DEE8F3D-645C-477A-9BF5-F0E9ED8D9C93}">
      <dgm:prSet/>
      <dgm:spPr/>
      <dgm:t>
        <a:bodyPr/>
        <a:lstStyle/>
        <a:p>
          <a:endParaRPr lang="ru-RU"/>
        </a:p>
      </dgm:t>
    </dgm:pt>
    <dgm:pt modelId="{04654DEE-E8E0-45FD-916E-CA7ADC5B1506}" type="sibTrans" cxnId="{1DEE8F3D-645C-477A-9BF5-F0E9ED8D9C93}">
      <dgm:prSet/>
      <dgm:spPr/>
      <dgm:t>
        <a:bodyPr/>
        <a:lstStyle/>
        <a:p>
          <a:endParaRPr lang="ru-RU"/>
        </a:p>
      </dgm:t>
    </dgm:pt>
    <dgm:pt modelId="{877EA3B1-498F-48F0-92FF-48F262702BF2}">
      <dgm:prSet phldrT="[Текст]"/>
      <dgm:spPr/>
      <dgm:t>
        <a:bodyPr/>
        <a:lstStyle/>
        <a:p>
          <a:r>
            <a:rPr lang="ru-RU" dirty="0" smtClean="0"/>
            <a:t>Разделительные Ъ и Ь</a:t>
          </a:r>
          <a:endParaRPr lang="ru-RU" dirty="0"/>
        </a:p>
      </dgm:t>
    </dgm:pt>
    <dgm:pt modelId="{0F71ADD1-C20B-4930-9FA0-FEA1E6E89C63}" type="parTrans" cxnId="{62CCC8B2-0FC0-4263-B3D4-0B04B039C9A7}">
      <dgm:prSet/>
      <dgm:spPr/>
      <dgm:t>
        <a:bodyPr/>
        <a:lstStyle/>
        <a:p>
          <a:endParaRPr lang="ru-RU"/>
        </a:p>
      </dgm:t>
    </dgm:pt>
    <dgm:pt modelId="{8312FFD4-4D10-4918-9971-9570A8868A44}" type="sibTrans" cxnId="{62CCC8B2-0FC0-4263-B3D4-0B04B039C9A7}">
      <dgm:prSet/>
      <dgm:spPr/>
      <dgm:t>
        <a:bodyPr/>
        <a:lstStyle/>
        <a:p>
          <a:endParaRPr lang="ru-RU"/>
        </a:p>
      </dgm:t>
    </dgm:pt>
    <dgm:pt modelId="{D7044E8A-B27C-4C15-A18A-8475BB77056F}" type="pres">
      <dgm:prSet presAssocID="{E64DDC76-3B59-4538-8B90-B3B01125AE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E58A61-0EA6-412F-885D-B32560403FA0}" type="pres">
      <dgm:prSet presAssocID="{2582F411-09F5-47F4-8B41-48DBCC05BC7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DD3492-66D1-4B49-8707-D70F797DB5C9}" type="pres">
      <dgm:prSet presAssocID="{4771EF73-8DD2-4734-93A1-4352A330C566}" presName="sibTrans" presStyleCnt="0"/>
      <dgm:spPr/>
    </dgm:pt>
    <dgm:pt modelId="{410582AD-69FA-4F4E-8C64-BFBA306E9DBD}" type="pres">
      <dgm:prSet presAssocID="{B6422937-64EB-409A-B071-347D6837FB3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AD1E7E-77AD-428B-A358-17566797CE16}" type="pres">
      <dgm:prSet presAssocID="{0A0F8221-DB9D-43DC-B30F-E7C445EEF683}" presName="sibTrans" presStyleCnt="0"/>
      <dgm:spPr/>
    </dgm:pt>
    <dgm:pt modelId="{6E10B8B1-5512-46F6-A70C-5E0602B4650A}" type="pres">
      <dgm:prSet presAssocID="{B2848D7D-E25C-49FB-80D6-DD0778F081B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7CD6C-092A-42BD-ABC6-EE630F8A545A}" type="pres">
      <dgm:prSet presAssocID="{3B78AB42-496F-42AA-901D-D8D33E07E7E8}" presName="sibTrans" presStyleCnt="0"/>
      <dgm:spPr/>
    </dgm:pt>
    <dgm:pt modelId="{4EDB7BB0-BEEA-4961-A678-63004A294418}" type="pres">
      <dgm:prSet presAssocID="{31CE9977-606D-49FD-B182-51349849137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65516-67B7-4286-8525-E13F7DF10A1F}" type="pres">
      <dgm:prSet presAssocID="{04654DEE-E8E0-45FD-916E-CA7ADC5B1506}" presName="sibTrans" presStyleCnt="0"/>
      <dgm:spPr/>
    </dgm:pt>
    <dgm:pt modelId="{1844706E-D353-408D-875D-83547794F33D}" type="pres">
      <dgm:prSet presAssocID="{877EA3B1-498F-48F0-92FF-48F262702BF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E6B3F0-838F-46B0-8E9A-91E914995BFA}" srcId="{E64DDC76-3B59-4538-8B90-B3B01125AEA7}" destId="{B2848D7D-E25C-49FB-80D6-DD0778F081B2}" srcOrd="2" destOrd="0" parTransId="{DE7662E0-AF3F-4E45-9637-F17A43BE39C8}" sibTransId="{3B78AB42-496F-42AA-901D-D8D33E07E7E8}"/>
    <dgm:cxn modelId="{5F2E10E2-09CE-40CC-9598-10441425D35E}" type="presOf" srcId="{B2848D7D-E25C-49FB-80D6-DD0778F081B2}" destId="{6E10B8B1-5512-46F6-A70C-5E0602B4650A}" srcOrd="0" destOrd="0" presId="urn:microsoft.com/office/officeart/2005/8/layout/default#1"/>
    <dgm:cxn modelId="{71069A81-DEDA-46EF-B8A9-C19E8256A62B}" type="presOf" srcId="{31CE9977-606D-49FD-B182-513498491375}" destId="{4EDB7BB0-BEEA-4961-A678-63004A294418}" srcOrd="0" destOrd="0" presId="urn:microsoft.com/office/officeart/2005/8/layout/default#1"/>
    <dgm:cxn modelId="{A9CD6BA0-38BC-4B00-994F-3F4F5AA71C30}" type="presOf" srcId="{B6422937-64EB-409A-B071-347D6837FB30}" destId="{410582AD-69FA-4F4E-8C64-BFBA306E9DBD}" srcOrd="0" destOrd="0" presId="urn:microsoft.com/office/officeart/2005/8/layout/default#1"/>
    <dgm:cxn modelId="{1DEE8F3D-645C-477A-9BF5-F0E9ED8D9C93}" srcId="{E64DDC76-3B59-4538-8B90-B3B01125AEA7}" destId="{31CE9977-606D-49FD-B182-513498491375}" srcOrd="3" destOrd="0" parTransId="{F31F7D3E-7669-48F3-9F57-D06F9F33A71F}" sibTransId="{04654DEE-E8E0-45FD-916E-CA7ADC5B1506}"/>
    <dgm:cxn modelId="{319864B2-F8FB-47BF-84F3-B58010EA3816}" type="presOf" srcId="{877EA3B1-498F-48F0-92FF-48F262702BF2}" destId="{1844706E-D353-408D-875D-83547794F33D}" srcOrd="0" destOrd="0" presId="urn:microsoft.com/office/officeart/2005/8/layout/default#1"/>
    <dgm:cxn modelId="{62CCC8B2-0FC0-4263-B3D4-0B04B039C9A7}" srcId="{E64DDC76-3B59-4538-8B90-B3B01125AEA7}" destId="{877EA3B1-498F-48F0-92FF-48F262702BF2}" srcOrd="4" destOrd="0" parTransId="{0F71ADD1-C20B-4930-9FA0-FEA1E6E89C63}" sibTransId="{8312FFD4-4D10-4918-9971-9570A8868A44}"/>
    <dgm:cxn modelId="{235A5C83-24ED-4126-84F0-949B320E497F}" srcId="{E64DDC76-3B59-4538-8B90-B3B01125AEA7}" destId="{B6422937-64EB-409A-B071-347D6837FB30}" srcOrd="1" destOrd="0" parTransId="{6747DA32-380E-49BD-ADB4-A297BB04481C}" sibTransId="{0A0F8221-DB9D-43DC-B30F-E7C445EEF683}"/>
    <dgm:cxn modelId="{2C19FC35-2872-4BD3-83FC-D6B45349D7DE}" srcId="{E64DDC76-3B59-4538-8B90-B3B01125AEA7}" destId="{2582F411-09F5-47F4-8B41-48DBCC05BC75}" srcOrd="0" destOrd="0" parTransId="{48FBF728-6FDD-4350-AE2F-D2A839718621}" sibTransId="{4771EF73-8DD2-4734-93A1-4352A330C566}"/>
    <dgm:cxn modelId="{0A1D8A35-3C9C-4034-A033-CBE74CA01D9F}" type="presOf" srcId="{E64DDC76-3B59-4538-8B90-B3B01125AEA7}" destId="{D7044E8A-B27C-4C15-A18A-8475BB77056F}" srcOrd="0" destOrd="0" presId="urn:microsoft.com/office/officeart/2005/8/layout/default#1"/>
    <dgm:cxn modelId="{741D0750-0148-4911-92B7-1D5327EE0BF4}" type="presOf" srcId="{2582F411-09F5-47F4-8B41-48DBCC05BC75}" destId="{08E58A61-0EA6-412F-885D-B32560403FA0}" srcOrd="0" destOrd="0" presId="urn:microsoft.com/office/officeart/2005/8/layout/default#1"/>
    <dgm:cxn modelId="{485E3074-F5DF-4091-9AC4-6144F24A525F}" type="presParOf" srcId="{D7044E8A-B27C-4C15-A18A-8475BB77056F}" destId="{08E58A61-0EA6-412F-885D-B32560403FA0}" srcOrd="0" destOrd="0" presId="urn:microsoft.com/office/officeart/2005/8/layout/default#1"/>
    <dgm:cxn modelId="{1467EDA7-8F6C-42A1-8F73-097291935D26}" type="presParOf" srcId="{D7044E8A-B27C-4C15-A18A-8475BB77056F}" destId="{B3DD3492-66D1-4B49-8707-D70F797DB5C9}" srcOrd="1" destOrd="0" presId="urn:microsoft.com/office/officeart/2005/8/layout/default#1"/>
    <dgm:cxn modelId="{6E5652FB-A3A2-461F-930A-19450792F742}" type="presParOf" srcId="{D7044E8A-B27C-4C15-A18A-8475BB77056F}" destId="{410582AD-69FA-4F4E-8C64-BFBA306E9DBD}" srcOrd="2" destOrd="0" presId="urn:microsoft.com/office/officeart/2005/8/layout/default#1"/>
    <dgm:cxn modelId="{987831B3-8575-4A5A-B1C9-07790B53568E}" type="presParOf" srcId="{D7044E8A-B27C-4C15-A18A-8475BB77056F}" destId="{B6AD1E7E-77AD-428B-A358-17566797CE16}" srcOrd="3" destOrd="0" presId="urn:microsoft.com/office/officeart/2005/8/layout/default#1"/>
    <dgm:cxn modelId="{0C1FE2EE-4599-4948-A518-A265A5DD6755}" type="presParOf" srcId="{D7044E8A-B27C-4C15-A18A-8475BB77056F}" destId="{6E10B8B1-5512-46F6-A70C-5E0602B4650A}" srcOrd="4" destOrd="0" presId="urn:microsoft.com/office/officeart/2005/8/layout/default#1"/>
    <dgm:cxn modelId="{F2AE5200-9FF4-496A-AC17-0071F3F7AFA5}" type="presParOf" srcId="{D7044E8A-B27C-4C15-A18A-8475BB77056F}" destId="{FCE7CD6C-092A-42BD-ABC6-EE630F8A545A}" srcOrd="5" destOrd="0" presId="urn:microsoft.com/office/officeart/2005/8/layout/default#1"/>
    <dgm:cxn modelId="{4F36E32F-1242-4201-BE04-D7437E818BF6}" type="presParOf" srcId="{D7044E8A-B27C-4C15-A18A-8475BB77056F}" destId="{4EDB7BB0-BEEA-4961-A678-63004A294418}" srcOrd="6" destOrd="0" presId="urn:microsoft.com/office/officeart/2005/8/layout/default#1"/>
    <dgm:cxn modelId="{990C9B80-5423-400E-A1C2-C8BD6877A7FB}" type="presParOf" srcId="{D7044E8A-B27C-4C15-A18A-8475BB77056F}" destId="{12365516-67B7-4286-8525-E13F7DF10A1F}" srcOrd="7" destOrd="0" presId="urn:microsoft.com/office/officeart/2005/8/layout/default#1"/>
    <dgm:cxn modelId="{EAD07CF0-0E6C-4B7E-A02C-EBC17B3E87A4}" type="presParOf" srcId="{D7044E8A-B27C-4C15-A18A-8475BB77056F}" destId="{1844706E-D353-408D-875D-83547794F33D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58A61-0EA6-412F-885D-B32560403FA0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Гласные и согласные в приставках </a:t>
          </a:r>
          <a:endParaRPr lang="ru-RU" sz="2400" kern="1200" dirty="0"/>
        </a:p>
      </dsp:txBody>
      <dsp:txXfrm>
        <a:off x="0" y="591343"/>
        <a:ext cx="2571749" cy="1543050"/>
      </dsp:txXfrm>
    </dsp:sp>
    <dsp:sp modelId="{410582AD-69FA-4F4E-8C64-BFBA306E9DBD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 и С на конце приставок</a:t>
          </a:r>
          <a:endParaRPr lang="ru-RU" sz="2400" kern="1200" dirty="0"/>
        </a:p>
      </dsp:txBody>
      <dsp:txXfrm>
        <a:off x="2828925" y="591343"/>
        <a:ext cx="2571749" cy="1543050"/>
      </dsp:txXfrm>
    </dsp:sp>
    <dsp:sp modelId="{6E10B8B1-5512-46F6-A70C-5E0602B4650A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Пре-  и При-</a:t>
          </a:r>
          <a:endParaRPr lang="ru-RU" sz="2400" kern="1200" dirty="0"/>
        </a:p>
      </dsp:txBody>
      <dsp:txXfrm>
        <a:off x="5657849" y="591343"/>
        <a:ext cx="2571749" cy="1543050"/>
      </dsp:txXfrm>
    </dsp:sp>
    <dsp:sp modelId="{4EDB7BB0-BEEA-4961-A678-63004A294418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И-Ы после приставок</a:t>
          </a:r>
          <a:endParaRPr lang="ru-RU" sz="2400" kern="1200" dirty="0"/>
        </a:p>
      </dsp:txBody>
      <dsp:txXfrm>
        <a:off x="1414462" y="2391569"/>
        <a:ext cx="2571749" cy="1543050"/>
      </dsp:txXfrm>
    </dsp:sp>
    <dsp:sp modelId="{1844706E-D353-408D-875D-83547794F33D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Разделительные Ъ и Ь</a:t>
          </a:r>
          <a:endParaRPr lang="ru-RU" sz="24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wheel spokes="8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221088"/>
            <a:ext cx="67687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Подготовка к ЕГЭ. Задание №9.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 Black" pitchFamily="34" charset="0"/>
              </a:rPr>
              <a:t>ОРФОГРАММЫ В ПРИСТАВКАХ</a:t>
            </a:r>
          </a:p>
          <a:p>
            <a:pPr marL="45720" indent="0" algn="ctr">
              <a:buNone/>
            </a:pPr>
            <a:endParaRPr lang="ru-RU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3303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7030A0"/>
                </a:solidFill>
                <a:latin typeface="Arial Black" pitchFamily="34" charset="0"/>
              </a:rPr>
              <a:t>Теоретический опрос</a:t>
            </a:r>
            <a:endParaRPr lang="ru-RU" sz="32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132856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1. Какое количество групп приставок в русском языке?</a:t>
            </a:r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6596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нна_2\Desktop\аттестац\МОЕ ПОРТФОЛИО\0009-009-Pristavki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65" y="656692"/>
            <a:ext cx="7512835" cy="563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04969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ПРИСТАВКА </a:t>
            </a:r>
            <a:b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Arial Black" pitchFamily="34" charset="0"/>
              </a:rPr>
              <a:t>ПРИ-  и ПРЕ- ?</a:t>
            </a:r>
            <a:endParaRPr lang="ru-RU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3074" name="Picture 2" descr="C:\Users\Анна_2\Desktop\аттестац\МОЕ ПОРТФОЛИО\9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" y="1556792"/>
            <a:ext cx="8920968" cy="5070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6769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778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>
                <a:ln w="18000">
                  <a:solidFill>
                    <a:srgbClr val="333399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Приставки неизменяемые</a:t>
            </a:r>
            <a:r>
              <a:rPr lang="ru-RU" sz="4000" dirty="0"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4000" dirty="0"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effectLst/>
                <a:latin typeface="Comic Sans MS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effectLst/>
                <a:latin typeface="Comic Sans MS" pitchFamily="66" charset="0"/>
                <a:cs typeface="Times New Roman" pitchFamily="18" charset="0"/>
              </a:rPr>
              <a:t>Пишутся </a:t>
            </a:r>
            <a:r>
              <a:rPr lang="ru-RU" sz="2400" dirty="0">
                <a:solidFill>
                  <a:srgbClr val="C00000"/>
                </a:solidFill>
                <a:effectLst/>
                <a:latin typeface="Comic Sans MS" pitchFamily="66" charset="0"/>
                <a:cs typeface="Times New Roman" pitchFamily="18" charset="0"/>
              </a:rPr>
              <a:t>одинаково, </a:t>
            </a:r>
            <a:br>
              <a:rPr lang="ru-RU" sz="2400" dirty="0">
                <a:solidFill>
                  <a:srgbClr val="C00000"/>
                </a:solidFill>
                <a:effectLst/>
                <a:latin typeface="Comic Sans MS" pitchFamily="66" charset="0"/>
                <a:cs typeface="Times New Roman" pitchFamily="18" charset="0"/>
              </a:rPr>
            </a:br>
            <a:r>
              <a:rPr lang="ru-RU" sz="2400" dirty="0">
                <a:solidFill>
                  <a:srgbClr val="C00000"/>
                </a:solidFill>
                <a:effectLst/>
                <a:latin typeface="Comic Sans MS" pitchFamily="66" charset="0"/>
                <a:cs typeface="Times New Roman" pitchFamily="18" charset="0"/>
              </a:rPr>
              <a:t>независимо от позиции гласной и согласной в слове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79512" y="3429000"/>
            <a:ext cx="3600127" cy="1242839"/>
          </a:xfrm>
          <a:prstGeom prst="round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н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ад, под, пред, от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4048" y="3429000"/>
            <a:ext cx="3626973" cy="1224136"/>
          </a:xfrm>
          <a:prstGeom prst="round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, по, во, со, о, об, обо, за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157192"/>
            <a:ext cx="3816424" cy="1512168"/>
          </a:xfrm>
          <a:prstGeom prst="roundRect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(НО: здесь, здание, здоровье)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333399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18277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ПРИСТАВКИ ИЗМЕНЯЕМЫЕ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772816"/>
            <a:ext cx="9144000" cy="4680520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О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о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стеклить, </a:t>
            </a:r>
            <a:r>
              <a:rPr 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</a:t>
            </a:r>
            <a:r>
              <a:rPr lang="ru-RU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бморожение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ru-RU" sz="3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А: 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пробировать, асоциальное (поведение</a:t>
            </a:r>
            <a:r>
              <a:rPr lang="ru-RU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6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Про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про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бежал, </a:t>
            </a:r>
            <a:r>
              <a:rPr 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про</a:t>
            </a:r>
            <a:r>
              <a:rPr lang="ru-RU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слушал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6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b="1" dirty="0" err="1">
                <a:solidFill>
                  <a:srgbClr val="C00000"/>
                </a:solidFill>
                <a:latin typeface="Arial" charset="0"/>
                <a:cs typeface="Arial" charset="0"/>
              </a:rPr>
              <a:t>Пра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бабушка,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дедушка,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родина, </a:t>
            </a:r>
            <a:r>
              <a:rPr lang="ru-RU" sz="3600" b="1" dirty="0">
                <a:solidFill>
                  <a:srgbClr val="C00000"/>
                </a:solidFill>
                <a:latin typeface="Arial" charset="0"/>
                <a:cs typeface="Arial" charset="0"/>
              </a:rPr>
              <a:t>пра</a:t>
            </a:r>
            <a:r>
              <a:rPr lang="ru-RU" sz="3600" b="1" dirty="0">
                <a:solidFill>
                  <a:srgbClr val="000000"/>
                </a:solidFill>
                <a:latin typeface="Arial" charset="0"/>
                <a:cs typeface="Arial" charset="0"/>
              </a:rPr>
              <a:t>родители</a:t>
            </a:r>
            <a:endParaRPr lang="ru-RU" sz="3600" b="1" dirty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77136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F0000"/>
                </a:solidFill>
                <a:latin typeface="Arial Black" pitchFamily="34" charset="0"/>
              </a:rPr>
              <a:t>ПРИСТАВКИ ИЗМЕНЯЕМЫЕ</a:t>
            </a:r>
            <a:endParaRPr lang="ru-RU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TextBox 2"/>
          <p:cNvSpPr txBox="1">
            <a:spLocks noGrp="1"/>
          </p:cNvSpPr>
          <p:nvPr>
            <p:ph sz="quarter" idx="13"/>
          </p:nvPr>
        </p:nvSpPr>
        <p:spPr>
          <a:xfrm>
            <a:off x="251520" y="1628800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Воз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вос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Из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ис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Вз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вс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Раз – рас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Без – бес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Низ –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нис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Через - </a:t>
            </a:r>
            <a:r>
              <a:rPr kumimoji="0" lang="ru-RU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черес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065030" y="1772816"/>
            <a:ext cx="1728192" cy="3810304"/>
          </a:xfrm>
          <a:prstGeom prst="rightBrace">
            <a:avLst>
              <a:gd name="adj1" fmla="val 8333"/>
              <a:gd name="adj2" fmla="val 50585"/>
            </a:avLst>
          </a:prstGeom>
          <a:noFill/>
          <a:ln w="38100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1960" y="1631254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Воз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нести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вос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поминание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Из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возчик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ис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париться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Вз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бить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вс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помнить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Раз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гневаться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рас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положиться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Без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донный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бес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причинный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Низ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вергнуть –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нис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падать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Чрез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мерный - </a:t>
            </a:r>
            <a:r>
              <a:rPr lang="ru-RU" sz="2000" b="1" dirty="0">
                <a:solidFill>
                  <a:srgbClr val="C00000"/>
                </a:solidFill>
                <a:latin typeface="Arial" charset="0"/>
                <a:cs typeface="Arial" charset="0"/>
              </a:rPr>
              <a:t>чере</a:t>
            </a:r>
            <a:r>
              <a:rPr lang="ru-RU" sz="2000" b="1" dirty="0">
                <a:solidFill>
                  <a:srgbClr val="000000"/>
                </a:solidFill>
                <a:latin typeface="Arial" charset="0"/>
                <a:cs typeface="Arial" charset="0"/>
              </a:rPr>
              <a:t>счур</a:t>
            </a:r>
            <a:endParaRPr lang="ru-RU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724682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Запомните</a:t>
            </a:r>
            <a:r>
              <a:rPr lang="ru-RU" b="1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:  </a:t>
            </a:r>
            <a:r>
              <a:rPr lang="ru-RU" sz="2000" b="1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С</a:t>
            </a:r>
            <a:r>
              <a:rPr lang="ru-RU" sz="2000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 </a:t>
            </a:r>
            <a:r>
              <a:rPr lang="ru-RU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                  </a:t>
            </a:r>
            <a:r>
              <a:rPr lang="ru-RU" b="1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глухая согласная  (к, п, с, т, ф, х, ц, ч, ш, щ)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                       </a:t>
            </a:r>
            <a:r>
              <a:rPr lang="ru-RU" sz="2000" b="1" dirty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З                 звонкая согласная</a:t>
            </a:r>
            <a:endParaRPr lang="ru-RU" b="1" dirty="0">
              <a:solidFill>
                <a:srgbClr val="2D2D8A">
                  <a:lumMod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494997" y="5836309"/>
            <a:ext cx="489204" cy="242316"/>
          </a:xfrm>
          <a:prstGeom prst="rightArrow">
            <a:avLst/>
          </a:prstGeom>
          <a:solidFill>
            <a:srgbClr val="2D2D8A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>
              <a:ln w="18000">
                <a:solidFill>
                  <a:srgbClr val="33339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2494997" y="6136628"/>
            <a:ext cx="489204" cy="242316"/>
          </a:xfrm>
          <a:prstGeom prst="rightArrow">
            <a:avLst/>
          </a:prstGeom>
          <a:solidFill>
            <a:srgbClr val="2D2D8A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>
              <a:ln w="18000">
                <a:solidFill>
                  <a:srgbClr val="33339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34118702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ЗАПОМНИ!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700808"/>
            <a:ext cx="7992888" cy="4536504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4400" b="1" dirty="0" smtClean="0">
              <a:solidFill>
                <a:srgbClr val="C00000"/>
              </a:solidFill>
              <a:latin typeface="Comic Sans MS" pitchFamily="66" charset="0"/>
              <a:cs typeface="Arial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Нис</a:t>
            </a:r>
            <a:r>
              <a:rPr lang="ru-RU" sz="4400" b="1" dirty="0" smtClean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падать </a:t>
            </a:r>
            <a:r>
              <a:rPr lang="ru-RU" sz="4400" b="1" dirty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– </a:t>
            </a:r>
            <a:r>
              <a:rPr lang="ru-RU" sz="4400" b="1" dirty="0" smtClean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низ</a:t>
            </a:r>
            <a:r>
              <a:rPr lang="ru-RU" sz="4400" b="1" dirty="0" smtClean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вергаться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smtClean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  </a:t>
            </a:r>
            <a:r>
              <a:rPr lang="ru-RU" sz="4400" b="1" dirty="0">
                <a:solidFill>
                  <a:srgbClr val="00B050"/>
                </a:solidFill>
                <a:latin typeface="Comic Sans MS" pitchFamily="66" charset="0"/>
                <a:cs typeface="Arial" charset="0"/>
              </a:rPr>
              <a:t>не</a:t>
            </a:r>
            <a:r>
              <a:rPr lang="ru-RU" sz="4400" b="1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с</a:t>
            </a:r>
            <a:r>
              <a:rPr lang="ru-RU" sz="4400" b="1" dirty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добровать, </a:t>
            </a:r>
            <a:endParaRPr lang="ru-RU" sz="4400" b="1" dirty="0" smtClean="0">
              <a:solidFill>
                <a:srgbClr val="333399">
                  <a:lumMod val="75000"/>
                </a:srgbClr>
              </a:solidFill>
              <a:latin typeface="Comic Sans MS" pitchFamily="66" charset="0"/>
              <a:cs typeface="Arial" charset="0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4400" b="1" dirty="0" err="1" smtClean="0">
                <a:solidFill>
                  <a:srgbClr val="00B050"/>
                </a:solidFill>
                <a:latin typeface="Comic Sans MS" pitchFamily="66" charset="0"/>
                <a:cs typeface="Arial" charset="0"/>
              </a:rPr>
              <a:t>не</a:t>
            </a:r>
            <a:r>
              <a:rPr lang="ru-RU" sz="4400" b="1" dirty="0" err="1" smtClean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с</a:t>
            </a:r>
            <a:r>
              <a:rPr lang="ru-RU" sz="4400" b="1" dirty="0" err="1" smtClean="0">
                <a:solidFill>
                  <a:srgbClr val="333399">
                    <a:lumMod val="75000"/>
                  </a:srgbClr>
                </a:solidFill>
                <a:latin typeface="Comic Sans MS" pitchFamily="66" charset="0"/>
                <a:cs typeface="Arial" charset="0"/>
              </a:rPr>
              <a:t>группированный</a:t>
            </a:r>
            <a:endParaRPr lang="ru-RU" sz="4400" b="1" dirty="0">
              <a:solidFill>
                <a:srgbClr val="333399">
                  <a:lumMod val="75000"/>
                </a:srgbClr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47053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6144" y="332656"/>
            <a:ext cx="8229600" cy="11430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Ы, И после приставки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71800" y="1768457"/>
            <a:ext cx="6372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omic Sans MS" pitchFamily="66" charset="0"/>
              </a:rPr>
              <a:t>После приставки на согласную</a:t>
            </a:r>
          </a:p>
          <a:p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Без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мянный, под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скать, </a:t>
            </a:r>
            <a:r>
              <a:rPr lang="ru-RU" sz="3200" b="1" dirty="0" err="1" smtClean="0">
                <a:solidFill>
                  <a:srgbClr val="002060"/>
                </a:solidFill>
                <a:latin typeface="Comic Sans MS" pitchFamily="66" charset="0"/>
              </a:rPr>
              <a:t>пред</a:t>
            </a:r>
            <a:r>
              <a:rPr lang="ru-RU" sz="3200" b="1" dirty="0" err="1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err="1" smtClean="0">
                <a:solidFill>
                  <a:srgbClr val="002060"/>
                </a:solidFill>
                <a:latin typeface="Comic Sans MS" pitchFamily="66" charset="0"/>
              </a:rPr>
              <a:t>юльская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 (жара), вз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скать (штраф), под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грать, с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змальства,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с</a:t>
            </a:r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ы</a:t>
            </a:r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скное (агентство).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Comic Sans MS" pitchFamily="66" charset="0"/>
              </a:rPr>
              <a:t>НО: взимать</a:t>
            </a:r>
            <a:endParaRPr lang="ru-RU" sz="32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67544" y="1916832"/>
            <a:ext cx="2232248" cy="38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Comic Sans MS" pitchFamily="66" charset="0"/>
              </a:rPr>
              <a:t>-Ы-</a:t>
            </a:r>
            <a:endParaRPr lang="ru-RU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0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53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Ы, И после приставки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916832"/>
            <a:ext cx="2232248" cy="38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Comic Sans MS" pitchFamily="66" charset="0"/>
              </a:rPr>
              <a:t>-И-</a:t>
            </a:r>
            <a:endParaRPr lang="ru-RU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25164" y="1628800"/>
            <a:ext cx="6043803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После приставки на гласную: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про</a:t>
            </a:r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играть</a:t>
            </a:r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6391" y="2996952"/>
            <a:ext cx="6040233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2. После приставок иноязычного происхождения: 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меж-, сверх-, контр-, пан- </a:t>
            </a:r>
            <a:r>
              <a:rPr lang="ru-RU" sz="2400" b="1" dirty="0" err="1" smtClean="0">
                <a:solidFill>
                  <a:srgbClr val="C00000"/>
                </a:solidFill>
                <a:latin typeface="Comic Sans MS" pitchFamily="66" charset="0"/>
              </a:rPr>
              <a:t>дез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-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межинститутский, сверхинтересный, контригра, панисламизм, дезинфекция 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2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4253" y="5157192"/>
            <a:ext cx="6043803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Comic Sans MS" pitchFamily="66" charset="0"/>
              </a:rPr>
              <a:t>3. В сложных словах: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пединститут, спортинвентарь</a:t>
            </a:r>
            <a:endParaRPr lang="ru-RU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7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Ъ или Ь ?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576" y="1844824"/>
            <a:ext cx="1944216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1628800"/>
            <a:ext cx="6048672" cy="17319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0" y="2852936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Comic Sans MS" pitchFamily="66" charset="0"/>
              </a:rPr>
              <a:t>Ъ</a:t>
            </a:r>
            <a:endParaRPr lang="ru-RU" sz="60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8220" y="1637751"/>
            <a:ext cx="46805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ru-RU" sz="2000" b="1" dirty="0" smtClean="0">
                <a:latin typeface="Comic Sans MS" pitchFamily="66" charset="0"/>
              </a:rPr>
              <a:t>После приставки на согласную перед буквами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е, ё, ю, я</a:t>
            </a:r>
          </a:p>
          <a:p>
            <a:pPr algn="ctr"/>
            <a:r>
              <a:rPr lang="ru-RU" sz="2000" b="1" dirty="0" smtClean="0">
                <a:latin typeface="Comic Sans MS" pitchFamily="66" charset="0"/>
              </a:rPr>
              <a:t>Пред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ъ</a:t>
            </a:r>
            <a:r>
              <a:rPr lang="ru-RU" sz="2000" b="1" dirty="0" smtClean="0">
                <a:latin typeface="Comic Sans MS" pitchFamily="66" charset="0"/>
              </a:rPr>
              <a:t>юбилейный,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ru-RU" sz="2000" b="1" dirty="0" smtClean="0">
                <a:latin typeface="Comic Sans MS" pitchFamily="66" charset="0"/>
              </a:rPr>
              <a:t>вз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ъ</a:t>
            </a:r>
            <a:r>
              <a:rPr lang="ru-RU" sz="2000" b="1" dirty="0" smtClean="0">
                <a:latin typeface="Comic Sans MS" pitchFamily="66" charset="0"/>
              </a:rPr>
              <a:t>ерошенный, с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ъ</a:t>
            </a:r>
            <a:r>
              <a:rPr lang="ru-RU" sz="2000" b="1" dirty="0" smtClean="0">
                <a:latin typeface="Comic Sans MS" pitchFamily="66" charset="0"/>
              </a:rPr>
              <a:t>ежился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15816" y="3840071"/>
            <a:ext cx="604867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17058" y="4005064"/>
            <a:ext cx="48461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latin typeface="Comic Sans MS" pitchFamily="66" charset="0"/>
              </a:rPr>
              <a:t>2.Первая часть прилагательного – числительное (двух-, трех-), а вторая часть слова начинается с гласных </a:t>
            </a:r>
            <a:r>
              <a:rPr lang="ru-RU" sz="2000" b="1" dirty="0">
                <a:solidFill>
                  <a:srgbClr val="C00000"/>
                </a:solidFill>
                <a:latin typeface="Comic Sans MS" pitchFamily="66" charset="0"/>
              </a:rPr>
              <a:t>е, ё, ю, 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я</a:t>
            </a:r>
          </a:p>
          <a:p>
            <a:pPr lvl="0" algn="ctr"/>
            <a:r>
              <a:rPr lang="ru-RU" sz="2000" b="1" dirty="0" smtClean="0">
                <a:latin typeface="Comic Sans MS" pitchFamily="66" charset="0"/>
              </a:rPr>
              <a:t>двух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ъ</a:t>
            </a:r>
            <a:r>
              <a:rPr lang="ru-RU" sz="2000" b="1" dirty="0" smtClean="0">
                <a:latin typeface="Comic Sans MS" pitchFamily="66" charset="0"/>
              </a:rPr>
              <a:t>ярусный</a:t>
            </a:r>
          </a:p>
          <a:p>
            <a:pPr lvl="0" algn="ctr"/>
            <a:endParaRPr lang="ru-RU" sz="2000" b="1" dirty="0">
              <a:solidFill>
                <a:srgbClr val="C00000"/>
              </a:solidFill>
              <a:latin typeface="Comic Sans MS" pitchFamily="66" charset="0"/>
            </a:endParaRPr>
          </a:p>
          <a:p>
            <a:endParaRPr lang="ru-RU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15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Задание 9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.</a:t>
            </a:r>
            <a:b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(Демонстрационный вариант  2016)</a:t>
            </a:r>
            <a:endParaRPr lang="ru-RU" sz="3600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187624" y="2060848"/>
            <a:ext cx="6212160" cy="3474720"/>
          </a:xfrm>
        </p:spPr>
        <p:txBody>
          <a:bodyPr>
            <a:normAutofit fontScale="92500"/>
          </a:bodyPr>
          <a:lstStyle/>
          <a:p>
            <a:pPr marL="45720" indent="0" algn="ctr">
              <a:lnSpc>
                <a:spcPct val="150000"/>
              </a:lnSpc>
              <a:spcAft>
                <a:spcPts val="1000"/>
              </a:spcAft>
              <a:buNone/>
            </a:pPr>
            <a:endParaRPr lang="ru-RU" sz="2400" u="sng" dirty="0" smtClean="0">
              <a:solidFill>
                <a:srgbClr val="000035"/>
              </a:solidFill>
              <a:latin typeface="Times New Roman"/>
              <a:ea typeface="Times New Roman"/>
              <a:cs typeface="Times New Roman"/>
            </a:endParaRPr>
          </a:p>
          <a:p>
            <a:pPr marL="45720" indent="0" algn="ctr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u="sng" dirty="0">
                <a:solidFill>
                  <a:srgbClr val="7030A0"/>
                </a:solidFill>
                <a:latin typeface="Arial Black" pitchFamily="34" charset="0"/>
                <a:ea typeface="Times New Roman"/>
                <a:cs typeface="Times New Roman"/>
              </a:rPr>
              <a:t>О</a:t>
            </a:r>
            <a:r>
              <a:rPr lang="ru-RU" sz="2400" u="sng" dirty="0" smtClean="0">
                <a:solidFill>
                  <a:srgbClr val="7030A0"/>
                </a:solidFill>
                <a:latin typeface="Arial Black" pitchFamily="34" charset="0"/>
                <a:ea typeface="Times New Roman"/>
                <a:cs typeface="Times New Roman"/>
              </a:rPr>
              <a:t>пределите </a:t>
            </a:r>
            <a:r>
              <a:rPr lang="ru-RU" sz="2400" u="sng" dirty="0">
                <a:solidFill>
                  <a:srgbClr val="7030A0"/>
                </a:solidFill>
                <a:latin typeface="Arial Black" pitchFamily="34" charset="0"/>
                <a:ea typeface="Times New Roman"/>
                <a:cs typeface="Times New Roman"/>
              </a:rPr>
              <a:t>ряд, в котором в обоих словах в приставке пропущена одна и та  же буква. Выпишите эти слова, вставив пропущенную букву.  </a:t>
            </a:r>
            <a:endParaRPr lang="ru-RU" sz="1800" dirty="0">
              <a:solidFill>
                <a:srgbClr val="7030A0"/>
              </a:solidFill>
              <a:latin typeface="Arial Black" pitchFamily="34" charset="0"/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82055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Ъ или Ь ?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55576" y="1844824"/>
            <a:ext cx="1944216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Ь</a:t>
            </a:r>
            <a:endParaRPr lang="ru-RU" sz="6000" b="1" dirty="0">
              <a:solidFill>
                <a:srgbClr val="0000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1861083"/>
            <a:ext cx="5184576" cy="19603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07661" y="1913228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2000" b="1" dirty="0" smtClean="0">
                <a:latin typeface="Comic Sans MS" pitchFamily="66" charset="0"/>
              </a:rPr>
              <a:t>В корне перед гласными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е</a:t>
            </a:r>
            <a:r>
              <a:rPr lang="ru-RU" sz="2400" b="1" dirty="0">
                <a:solidFill>
                  <a:srgbClr val="C00000"/>
                </a:solidFill>
                <a:latin typeface="Comic Sans MS" pitchFamily="66" charset="0"/>
              </a:rPr>
              <a:t>, ё, ю, </a:t>
            </a:r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</a:rPr>
              <a:t>я</a:t>
            </a:r>
          </a:p>
          <a:p>
            <a:pPr algn="ctr"/>
            <a:endParaRPr lang="ru-RU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/>
            <a:r>
              <a:rPr lang="ru-RU" sz="2000" b="1" dirty="0" smtClean="0">
                <a:latin typeface="Comic Sans MS" pitchFamily="66" charset="0"/>
              </a:rPr>
              <a:t>зав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r>
              <a:rPr lang="ru-RU" sz="2000" b="1" dirty="0" smtClean="0">
                <a:latin typeface="Comic Sans MS" pitchFamily="66" charset="0"/>
              </a:rPr>
              <a:t>южило, сер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r>
              <a:rPr lang="ru-RU" sz="2000" b="1" dirty="0">
                <a:latin typeface="Comic Sans MS" pitchFamily="66" charset="0"/>
              </a:rPr>
              <a:t>ё</a:t>
            </a:r>
            <a:r>
              <a:rPr lang="ru-RU" sz="2000" b="1" dirty="0" smtClean="0">
                <a:latin typeface="Comic Sans MS" pitchFamily="66" charset="0"/>
              </a:rPr>
              <a:t>зный, шампин</a:t>
            </a:r>
            <a:r>
              <a:rPr lang="ru-RU" sz="2000" b="1" dirty="0" smtClean="0">
                <a:solidFill>
                  <a:srgbClr val="C00000"/>
                </a:solidFill>
                <a:latin typeface="Comic Sans MS" pitchFamily="66" charset="0"/>
              </a:rPr>
              <a:t>ь</a:t>
            </a:r>
            <a:r>
              <a:rPr lang="ru-RU" sz="2000" b="1" dirty="0" smtClean="0">
                <a:latin typeface="Comic Sans MS" pitchFamily="66" charset="0"/>
              </a:rPr>
              <a:t>он</a:t>
            </a:r>
            <a:endParaRPr lang="ru-RU" sz="2000" b="1" dirty="0">
              <a:latin typeface="Comic Sans MS" pitchFamily="66" charset="0"/>
            </a:endParaRPr>
          </a:p>
          <a:p>
            <a:pPr algn="ctr"/>
            <a:endParaRPr lang="ru-RU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1860" y="4365104"/>
            <a:ext cx="43564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latin typeface="Comic Sans MS" pitchFamily="66" charset="0"/>
              </a:rPr>
              <a:t>Запомни</a:t>
            </a:r>
            <a:r>
              <a:rPr lang="ru-RU" b="1" dirty="0" smtClean="0">
                <a:latin typeface="Comic Sans MS" pitchFamily="66" charset="0"/>
              </a:rPr>
              <a:t>:</a:t>
            </a:r>
          </a:p>
          <a:p>
            <a:pPr algn="ctr"/>
            <a:r>
              <a:rPr lang="ru-RU" b="1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ru-RU" sz="2000" b="1" dirty="0" smtClean="0">
                <a:latin typeface="Comic Sans MS" pitchFamily="66" charset="0"/>
              </a:rPr>
              <a:t>субъект </a:t>
            </a:r>
            <a:r>
              <a:rPr lang="ru-RU" sz="2000" b="1" dirty="0">
                <a:latin typeface="Comic Sans MS" pitchFamily="66" charset="0"/>
              </a:rPr>
              <a:t>(</a:t>
            </a:r>
            <a:r>
              <a:rPr lang="ru-RU" sz="2000" b="1" dirty="0" smtClean="0">
                <a:latin typeface="Comic Sans MS" pitchFamily="66" charset="0"/>
              </a:rPr>
              <a:t>субъективный), </a:t>
            </a:r>
          </a:p>
          <a:p>
            <a:pPr algn="ctr"/>
            <a:r>
              <a:rPr lang="ru-RU" sz="2000" b="1" dirty="0" smtClean="0">
                <a:latin typeface="Comic Sans MS" pitchFamily="66" charset="0"/>
              </a:rPr>
              <a:t>объект (объективный), </a:t>
            </a:r>
          </a:p>
          <a:p>
            <a:pPr algn="ctr"/>
            <a:r>
              <a:rPr lang="ru-RU" sz="2000" b="1" dirty="0" smtClean="0">
                <a:latin typeface="Comic Sans MS" pitchFamily="66" charset="0"/>
              </a:rPr>
              <a:t>инъекция, адъютант</a:t>
            </a:r>
            <a:endParaRPr lang="ru-RU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55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80920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4000" dirty="0" smtClean="0">
                <a:solidFill>
                  <a:srgbClr val="3333FF"/>
                </a:solidFill>
              </a:rPr>
              <a:t>Лексико-орфографическая работа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5400" smtClean="0"/>
              <a:t>Г…л</a:t>
            </a:r>
            <a:r>
              <a:rPr lang="ru-RU" sz="5400" smtClean="0">
                <a:solidFill>
                  <a:srgbClr val="FF0000"/>
                </a:solidFill>
              </a:rPr>
              <a:t>…</a:t>
            </a:r>
            <a:r>
              <a:rPr lang="ru-RU" sz="5400" smtClean="0"/>
              <a:t>отина </a:t>
            </a: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643188"/>
            <a:ext cx="3743325" cy="3570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233671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0"/>
            <a:ext cx="6080463" cy="83671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Гр…л</a:t>
            </a:r>
            <a:r>
              <a:rPr lang="ru-RU" sz="5400" dirty="0" smtClean="0">
                <a:solidFill>
                  <a:srgbClr val="FF5050"/>
                </a:solidFill>
              </a:rPr>
              <a:t>…</a:t>
            </a:r>
            <a:r>
              <a:rPr lang="ru-RU" sz="5400" dirty="0" err="1" smtClean="0"/>
              <a:t>яж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988840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" indent="0" eaLnBrk="1" hangingPunct="1">
              <a:buNone/>
            </a:pPr>
            <a:endParaRPr lang="ru-RU" dirty="0" smtClean="0"/>
          </a:p>
        </p:txBody>
      </p:sp>
      <p:pic>
        <p:nvPicPr>
          <p:cNvPr id="25604" name="Picture 4" descr="J007621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1571625"/>
            <a:ext cx="3786187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324082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557808"/>
            <a:ext cx="6512511" cy="114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5400" dirty="0" smtClean="0"/>
              <a:t>Спорт…</a:t>
            </a:r>
            <a:r>
              <a:rPr lang="ru-RU" sz="5400" dirty="0" err="1" smtClean="0"/>
              <a:t>нвентарь</a:t>
            </a:r>
            <a:endParaRPr lang="ru-RU" sz="54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19872" y="1962098"/>
            <a:ext cx="5976664" cy="1789659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Tx/>
              <a:buNone/>
            </a:pPr>
            <a:endParaRPr lang="ru-RU" dirty="0" smtClean="0"/>
          </a:p>
        </p:txBody>
      </p:sp>
      <p:pic>
        <p:nvPicPr>
          <p:cNvPr id="26628" name="Picture 4" descr="J007612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4429125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49962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08720"/>
            <a:ext cx="8280920" cy="114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4800" dirty="0" smtClean="0"/>
              <a:t>Сверх…</a:t>
            </a:r>
            <a:r>
              <a:rPr lang="ru-RU" sz="4800" dirty="0" err="1" smtClean="0"/>
              <a:t>ндустриализация</a:t>
            </a:r>
            <a:endParaRPr lang="ru-RU" sz="4800" dirty="0" smtClean="0"/>
          </a:p>
        </p:txBody>
      </p:sp>
      <p:pic>
        <p:nvPicPr>
          <p:cNvPr id="4" name="Picture 4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7440" y="1916832"/>
            <a:ext cx="6246812" cy="46624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7896387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692696"/>
            <a:ext cx="6512511" cy="1143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sz="6000" dirty="0" err="1" smtClean="0"/>
              <a:t>Пр</a:t>
            </a:r>
            <a:r>
              <a:rPr lang="ru-RU" sz="6000" dirty="0" smtClean="0"/>
              <a:t>…</a:t>
            </a:r>
            <a:r>
              <a:rPr lang="ru-RU" sz="6000" dirty="0" err="1" smtClean="0"/>
              <a:t>амбула</a:t>
            </a:r>
            <a:endParaRPr lang="ru-RU" sz="6000" dirty="0" smtClean="0"/>
          </a:p>
        </p:txBody>
      </p:sp>
      <p:pic>
        <p:nvPicPr>
          <p:cNvPr id="4" name="Picture 4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5715000" cy="4287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75496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116632"/>
            <a:ext cx="6512511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sz="6000" dirty="0" smtClean="0"/>
              <a:t>Шин…он</a:t>
            </a:r>
          </a:p>
        </p:txBody>
      </p:sp>
      <p:pic>
        <p:nvPicPr>
          <p:cNvPr id="29699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0438" y="1268413"/>
            <a:ext cx="3619500" cy="5122862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798285431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332656"/>
            <a:ext cx="6512511" cy="1143000"/>
          </a:xfrm>
        </p:spPr>
        <p:txBody>
          <a:bodyPr/>
          <a:lstStyle/>
          <a:p>
            <a:pPr eaLnBrk="1" hangingPunct="1"/>
            <a:r>
              <a:rPr lang="ru-RU" sz="6000" dirty="0" err="1" smtClean="0"/>
              <a:t>Тр</a:t>
            </a:r>
            <a:r>
              <a:rPr lang="ru-RU" sz="6000" dirty="0" smtClean="0"/>
              <a:t>…л…</a:t>
            </a:r>
            <a:r>
              <a:rPr lang="ru-RU" sz="6000" dirty="0" err="1" smtClean="0"/>
              <a:t>яж</a:t>
            </a:r>
            <a:r>
              <a:rPr lang="ru-RU" sz="6000" dirty="0" smtClean="0"/>
              <a:t> </a:t>
            </a:r>
          </a:p>
        </p:txBody>
      </p:sp>
      <p:pic>
        <p:nvPicPr>
          <p:cNvPr id="30723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9792" y="1700808"/>
            <a:ext cx="3494087" cy="458628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86926971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064896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dirty="0" smtClean="0">
                <a:solidFill>
                  <a:srgbClr val="00B050"/>
                </a:solidFill>
              </a:rPr>
              <a:t>Проверьте написанное: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500" y="1357313"/>
            <a:ext cx="8115300" cy="4483100"/>
          </a:xfrm>
          <a:prstGeom prst="rect">
            <a:avLst/>
          </a:prstGeom>
        </p:spPr>
        <p:txBody>
          <a:bodyPr/>
          <a:lstStyle/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гильотина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грильяж  </a:t>
            </a:r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3600" dirty="0" smtClean="0">
                <a:solidFill>
                  <a:srgbClr val="990099"/>
                </a:solidFill>
              </a:rPr>
              <a:t> 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спортинвентарь  </a:t>
            </a:r>
            <a:r>
              <a:rPr lang="ru-RU" sz="3600" dirty="0" smtClean="0">
                <a:solidFill>
                  <a:srgbClr val="00B050"/>
                </a:solidFill>
              </a:rPr>
              <a:t>+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err="1" smtClean="0">
                <a:solidFill>
                  <a:srgbClr val="990099"/>
                </a:solidFill>
              </a:rPr>
              <a:t>сверхиндустриализация</a:t>
            </a:r>
            <a:r>
              <a:rPr lang="ru-RU" sz="3600" dirty="0" smtClean="0">
                <a:solidFill>
                  <a:srgbClr val="990099"/>
                </a:solidFill>
              </a:rPr>
              <a:t> </a:t>
            </a:r>
            <a:r>
              <a:rPr lang="ru-RU" sz="3600" dirty="0" smtClean="0">
                <a:solidFill>
                  <a:srgbClr val="00B050"/>
                </a:solidFill>
              </a:rPr>
              <a:t>- 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преамбула  </a:t>
            </a:r>
            <a:r>
              <a:rPr lang="ru-RU" sz="3600" dirty="0" smtClean="0">
                <a:solidFill>
                  <a:srgbClr val="00B050"/>
                </a:solidFill>
              </a:rPr>
              <a:t>+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шиньон  </a:t>
            </a:r>
            <a:r>
              <a:rPr lang="ru-RU" sz="3600" dirty="0" smtClean="0">
                <a:solidFill>
                  <a:srgbClr val="00B050"/>
                </a:solidFill>
              </a:rPr>
              <a:t>+</a:t>
            </a:r>
          </a:p>
          <a:p>
            <a:pPr marL="45720" indent="0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solidFill>
                  <a:srgbClr val="990099"/>
                </a:solidFill>
              </a:rPr>
              <a:t>трельяж  </a:t>
            </a:r>
            <a:r>
              <a:rPr lang="ru-RU" sz="3600" dirty="0" smtClean="0">
                <a:solidFill>
                  <a:srgbClr val="00B050"/>
                </a:solidFill>
              </a:rPr>
              <a:t>+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3274816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714375" y="214313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Самоконтроль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2286000" y="1285875"/>
          <a:ext cx="5000625" cy="5160964"/>
        </p:xfrm>
        <a:graphic>
          <a:graphicData uri="http://schemas.openxmlformats.org/drawingml/2006/table">
            <a:tbl>
              <a:tblPr/>
              <a:tblGrid>
                <a:gridCol w="5000625"/>
              </a:tblGrid>
              <a:tr h="64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Монпа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екция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юнктура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экстер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вентивный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льпийский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людия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454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пан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ъ</a:t>
                      </a:r>
                      <a:r>
                        <a:rPr kumimoji="0" lang="ru-RU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европейский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60512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560840" cy="5001736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пр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старелый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пр..дел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 (желаний)  	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и..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подтишка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ра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жалобить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о..гадать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по..бить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об..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скать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дез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нфекция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н..лево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д..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гадываться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509120"/>
            <a:ext cx="6512511" cy="11430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83823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971550" y="1555750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прецедент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971550" y="2206625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курьер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971550" y="2857500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привилегия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971550" y="3508375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приспособленец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971550" y="4159250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преграда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971550" y="4810125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приставка</a:t>
            </a: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971550" y="5462588"/>
            <a:ext cx="3332163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привратник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859338" y="2857500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курьез</a:t>
            </a: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859338" y="1555750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фельдъегерь</a:t>
            </a: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859338" y="2206625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прерогатива</a:t>
            </a: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4859338" y="4159250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конъюнктурщик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4859338" y="3508375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препона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4859338" y="5462588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префикс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4859338" y="4810125"/>
            <a:ext cx="3332162" cy="457200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консьерж</a:t>
            </a:r>
          </a:p>
        </p:txBody>
      </p:sp>
    </p:spTree>
    <p:extLst>
      <p:ext uri="{BB962C8B-B14F-4D97-AF65-F5344CB8AC3E}">
        <p14:creationId xmlns:p14="http://schemas.microsoft.com/office/powerpoint/2010/main" val="4153700016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731520"/>
            <a:ext cx="6428184" cy="4641696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нед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верчивый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пр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…бабушка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smtClean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под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тожить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 не..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скусный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err="1" smtClean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пр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..воз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пр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…думать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smtClean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бе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..ценный,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и..мерить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ru-RU" sz="2400" i="1" dirty="0" smtClean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в..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ются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400" i="1" dirty="0" err="1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видеос</a:t>
            </a:r>
            <a:r>
              <a:rPr lang="ru-RU" sz="2400" i="1" dirty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..</a:t>
            </a:r>
            <a:r>
              <a:rPr lang="ru-RU" sz="2400" i="1" dirty="0" smtClean="0">
                <a:solidFill>
                  <a:srgbClr val="000035"/>
                </a:solidFill>
                <a:latin typeface="Times New Roman"/>
                <a:ea typeface="Times New Roman"/>
                <a:cs typeface="Times New Roman"/>
              </a:rPr>
              <a:t>ёмка</a:t>
            </a:r>
            <a:endParaRPr lang="ru-RU" sz="1800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8953128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85725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dirty="0" smtClean="0">
                <a:solidFill>
                  <a:srgbClr val="990099"/>
                </a:solidFill>
              </a:rPr>
              <a:t>Блок правил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00838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7030A0"/>
                </a:solidFill>
                <a:latin typeface="Arial Black" pitchFamily="34" charset="0"/>
              </a:rPr>
              <a:t>ПЛАН УРОКА</a:t>
            </a:r>
            <a:endParaRPr lang="ru-RU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268760"/>
            <a:ext cx="6984776" cy="4554840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Орфоэпическая разминка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Теоретический опрос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Словарно-орфографическая работа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Тренинг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Творческая работа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Контроль / Работа в группе 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sz="3200" kern="0" dirty="0">
                <a:solidFill>
                  <a:srgbClr val="000000"/>
                </a:solidFill>
                <a:latin typeface="Arial"/>
              </a:rPr>
              <a:t>Подведение итогов  урока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391453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84519" cy="1584176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ОРФОЭПИЧЕСКАЯ РАЗМИНКА</a:t>
            </a:r>
            <a:endParaRPr lang="ru-RU" sz="4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4" name="table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87624" y="2276872"/>
            <a:ext cx="7532569" cy="2795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56985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C00000"/>
                </a:solidFill>
                <a:latin typeface="Arial Black" pitchFamily="34" charset="0"/>
              </a:rPr>
              <a:t>ПРОВЕРЬ СЕБЯ</a:t>
            </a:r>
            <a:endParaRPr lang="ru-RU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table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539552" y="2420888"/>
            <a:ext cx="8026841" cy="297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9474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СЛОВА БЕЗ </a:t>
            </a: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ПРИСТАВОК</a:t>
            </a:r>
            <a:endParaRPr lang="ru-RU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844824"/>
            <a:ext cx="7992888" cy="4320480"/>
          </a:xfrm>
        </p:spPr>
        <p:txBody>
          <a:bodyPr>
            <a:normAutofit fontScale="92500" lnSpcReduction="10000"/>
          </a:bodyPr>
          <a:lstStyle/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ru-RU" sz="3900" kern="0" dirty="0" smtClean="0">
                <a:solidFill>
                  <a:schemeClr val="tx1"/>
                </a:solidFill>
                <a:latin typeface="Arial Black" pitchFamily="34" charset="0"/>
              </a:rPr>
              <a:t>добы</a:t>
            </a:r>
            <a:r>
              <a:rPr lang="ru-RU" sz="3900" kern="0" dirty="0" smtClean="0">
                <a:solidFill>
                  <a:srgbClr val="000000"/>
                </a:solidFill>
                <a:latin typeface="Arial Black" pitchFamily="34" charset="0"/>
              </a:rPr>
              <a:t>ча</a:t>
            </a:r>
            <a:endParaRPr lang="ru-RU" sz="39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endParaRPr lang="ru-RU" sz="39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ru-RU" sz="3900" kern="0" dirty="0">
                <a:solidFill>
                  <a:srgbClr val="000000"/>
                </a:solidFill>
                <a:latin typeface="Arial Black" pitchFamily="34" charset="0"/>
              </a:rPr>
              <a:t>п</a:t>
            </a:r>
            <a:r>
              <a:rPr lang="ru-RU" sz="3900" kern="0" dirty="0" smtClean="0">
                <a:solidFill>
                  <a:srgbClr val="000000"/>
                </a:solidFill>
                <a:latin typeface="Arial Black" pitchFamily="34" charset="0"/>
              </a:rPr>
              <a:t>ремировать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endParaRPr lang="ru-RU" sz="39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ru-RU" sz="3900" kern="0" dirty="0">
                <a:solidFill>
                  <a:srgbClr val="000000"/>
                </a:solidFill>
                <a:latin typeface="Arial Black" pitchFamily="34" charset="0"/>
              </a:rPr>
              <a:t> </a:t>
            </a:r>
            <a:r>
              <a:rPr lang="ru-RU" sz="3900" kern="0" dirty="0" smtClean="0">
                <a:solidFill>
                  <a:srgbClr val="000000"/>
                </a:solidFill>
                <a:latin typeface="Arial Black" pitchFamily="34" charset="0"/>
              </a:rPr>
              <a:t>обеспечение</a:t>
            </a: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endParaRPr lang="ru-RU" sz="39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marL="342900" lvl="0" indent="-342900" fontAlgn="base">
              <a:spcAft>
                <a:spcPct val="0"/>
              </a:spcAft>
              <a:buClrTx/>
              <a:buSzTx/>
              <a:buNone/>
            </a:pPr>
            <a:r>
              <a:rPr lang="ru-RU" sz="3900" kern="0" dirty="0">
                <a:solidFill>
                  <a:srgbClr val="000000"/>
                </a:solidFill>
                <a:latin typeface="Arial Black" pitchFamily="34" charset="0"/>
              </a:rPr>
              <a:t>вероисповедание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755576" y="1772816"/>
            <a:ext cx="1273175" cy="214313"/>
          </a:xfrm>
          <a:custGeom>
            <a:avLst/>
            <a:gdLst>
              <a:gd name="connsiteX0" fmla="*/ 0 w 2078181"/>
              <a:gd name="connsiteY0" fmla="*/ 431800 h 445654"/>
              <a:gd name="connsiteX1" fmla="*/ 1080654 w 2078181"/>
              <a:gd name="connsiteY1" fmla="*/ 2309 h 445654"/>
              <a:gd name="connsiteX2" fmla="*/ 2078181 w 2078181"/>
              <a:gd name="connsiteY2" fmla="*/ 445654 h 44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445654">
                <a:moveTo>
                  <a:pt x="0" y="431800"/>
                </a:moveTo>
                <a:cubicBezTo>
                  <a:pt x="367145" y="215900"/>
                  <a:pt x="734291" y="0"/>
                  <a:pt x="1080654" y="2309"/>
                </a:cubicBezTo>
                <a:cubicBezTo>
                  <a:pt x="1427017" y="4618"/>
                  <a:pt x="1752599" y="225136"/>
                  <a:pt x="2078181" y="445654"/>
                </a:cubicBez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755576" y="2924944"/>
            <a:ext cx="1492945" cy="223837"/>
          </a:xfrm>
          <a:custGeom>
            <a:avLst/>
            <a:gdLst>
              <a:gd name="connsiteX0" fmla="*/ 0 w 2078181"/>
              <a:gd name="connsiteY0" fmla="*/ 431800 h 445654"/>
              <a:gd name="connsiteX1" fmla="*/ 1080654 w 2078181"/>
              <a:gd name="connsiteY1" fmla="*/ 2309 h 445654"/>
              <a:gd name="connsiteX2" fmla="*/ 2078181 w 2078181"/>
              <a:gd name="connsiteY2" fmla="*/ 445654 h 44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445654">
                <a:moveTo>
                  <a:pt x="0" y="431800"/>
                </a:moveTo>
                <a:cubicBezTo>
                  <a:pt x="367145" y="215900"/>
                  <a:pt x="734291" y="0"/>
                  <a:pt x="1080654" y="2309"/>
                </a:cubicBezTo>
                <a:cubicBezTo>
                  <a:pt x="1427017" y="4618"/>
                  <a:pt x="1752599" y="225136"/>
                  <a:pt x="2078181" y="445654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899592" y="4077072"/>
            <a:ext cx="1978025" cy="285750"/>
          </a:xfrm>
          <a:custGeom>
            <a:avLst/>
            <a:gdLst>
              <a:gd name="connsiteX0" fmla="*/ 0 w 2078181"/>
              <a:gd name="connsiteY0" fmla="*/ 431800 h 445654"/>
              <a:gd name="connsiteX1" fmla="*/ 1080654 w 2078181"/>
              <a:gd name="connsiteY1" fmla="*/ 2309 h 445654"/>
              <a:gd name="connsiteX2" fmla="*/ 2078181 w 2078181"/>
              <a:gd name="connsiteY2" fmla="*/ 445654 h 44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445654">
                <a:moveTo>
                  <a:pt x="0" y="431800"/>
                </a:moveTo>
                <a:cubicBezTo>
                  <a:pt x="367145" y="215900"/>
                  <a:pt x="734291" y="0"/>
                  <a:pt x="1080654" y="2309"/>
                </a:cubicBezTo>
                <a:cubicBezTo>
                  <a:pt x="1427017" y="4618"/>
                  <a:pt x="1752599" y="225136"/>
                  <a:pt x="2078181" y="445654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755576" y="5301208"/>
            <a:ext cx="906462" cy="214312"/>
          </a:xfrm>
          <a:custGeom>
            <a:avLst/>
            <a:gdLst>
              <a:gd name="connsiteX0" fmla="*/ 0 w 2078181"/>
              <a:gd name="connsiteY0" fmla="*/ 431800 h 445654"/>
              <a:gd name="connsiteX1" fmla="*/ 1080654 w 2078181"/>
              <a:gd name="connsiteY1" fmla="*/ 2309 h 445654"/>
              <a:gd name="connsiteX2" fmla="*/ 2078181 w 2078181"/>
              <a:gd name="connsiteY2" fmla="*/ 445654 h 44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445654">
                <a:moveTo>
                  <a:pt x="0" y="431800"/>
                </a:moveTo>
                <a:cubicBezTo>
                  <a:pt x="367145" y="215900"/>
                  <a:pt x="734291" y="0"/>
                  <a:pt x="1080654" y="2309"/>
                </a:cubicBezTo>
                <a:cubicBezTo>
                  <a:pt x="1427017" y="4618"/>
                  <a:pt x="1752599" y="225136"/>
                  <a:pt x="2078181" y="445654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Полилиния 10"/>
          <p:cNvSpPr/>
          <p:nvPr/>
        </p:nvSpPr>
        <p:spPr>
          <a:xfrm flipH="1">
            <a:off x="2028751" y="5220245"/>
            <a:ext cx="1928813" cy="295275"/>
          </a:xfrm>
          <a:custGeom>
            <a:avLst/>
            <a:gdLst>
              <a:gd name="connsiteX0" fmla="*/ 0 w 2078181"/>
              <a:gd name="connsiteY0" fmla="*/ 431800 h 445654"/>
              <a:gd name="connsiteX1" fmla="*/ 1080654 w 2078181"/>
              <a:gd name="connsiteY1" fmla="*/ 2309 h 445654"/>
              <a:gd name="connsiteX2" fmla="*/ 2078181 w 2078181"/>
              <a:gd name="connsiteY2" fmla="*/ 445654 h 445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78181" h="445654">
                <a:moveTo>
                  <a:pt x="0" y="431800"/>
                </a:moveTo>
                <a:cubicBezTo>
                  <a:pt x="367145" y="215900"/>
                  <a:pt x="734291" y="0"/>
                  <a:pt x="1080654" y="2309"/>
                </a:cubicBezTo>
                <a:cubicBezTo>
                  <a:pt x="1427017" y="4618"/>
                  <a:pt x="1752599" y="225136"/>
                  <a:pt x="2078181" y="445654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</a:ln>
          <a:effectLst/>
        </p:spPr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408769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202</TotalTime>
  <Words>508</Words>
  <Application>Microsoft Office PowerPoint</Application>
  <PresentationFormat>Экран (4:3)</PresentationFormat>
  <Paragraphs>158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Воздушный поток</vt:lpstr>
      <vt:lpstr>Подготовка к ЕГЭ. Задание №9.</vt:lpstr>
      <vt:lpstr>Задание 9. (Демонстрационный вариант  2016)</vt:lpstr>
      <vt:lpstr>Презентация PowerPoint</vt:lpstr>
      <vt:lpstr>Презентация PowerPoint</vt:lpstr>
      <vt:lpstr>Блок правил </vt:lpstr>
      <vt:lpstr>ПЛАН УРОКА</vt:lpstr>
      <vt:lpstr>ОРФОЭПИЧЕСКАЯ РАЗМИНКА</vt:lpstr>
      <vt:lpstr>ПРОВЕРЬ СЕБЯ</vt:lpstr>
      <vt:lpstr>СЛОВА БЕЗ ПРИСТАВОК</vt:lpstr>
      <vt:lpstr>Теоретический опрос</vt:lpstr>
      <vt:lpstr>Презентация PowerPoint</vt:lpstr>
      <vt:lpstr>ПРИСТАВКА  ПРИ-  и ПРЕ- ?</vt:lpstr>
      <vt:lpstr>Приставки неизменяемые  Пишутся одинаково,  независимо от позиции гласной и согласной в слове</vt:lpstr>
      <vt:lpstr>ПРИСТАВКИ ИЗМЕНЯЕМЫЕ</vt:lpstr>
      <vt:lpstr>ПРИСТАВКИ ИЗМЕНЯЕМЫЕ</vt:lpstr>
      <vt:lpstr>ЗАПОМНИ!</vt:lpstr>
      <vt:lpstr>Ы, И после приставки</vt:lpstr>
      <vt:lpstr>Ы, И после приставки</vt:lpstr>
      <vt:lpstr>Ъ или Ь ?</vt:lpstr>
      <vt:lpstr>Ъ или Ь ?</vt:lpstr>
      <vt:lpstr>Лексико-орфографическая работа</vt:lpstr>
      <vt:lpstr> Гр…л…яж  </vt:lpstr>
      <vt:lpstr>Спорт…нвентарь</vt:lpstr>
      <vt:lpstr>Сверх…ндустриализация</vt:lpstr>
      <vt:lpstr>Пр…амбула</vt:lpstr>
      <vt:lpstr>Шин…он</vt:lpstr>
      <vt:lpstr>Тр…л…яж </vt:lpstr>
      <vt:lpstr>Проверьте написанное: </vt:lpstr>
      <vt:lpstr>Самоконтроль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ЕГЭ. Задание №9.</dc:title>
  <dc:creator>Анна</dc:creator>
  <cp:lastModifiedBy>Мясоедова</cp:lastModifiedBy>
  <cp:revision>13</cp:revision>
  <dcterms:created xsi:type="dcterms:W3CDTF">2016-01-23T14:56:55Z</dcterms:created>
  <dcterms:modified xsi:type="dcterms:W3CDTF">2016-01-23T19:21:14Z</dcterms:modified>
</cp:coreProperties>
</file>